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768" r:id="rId2"/>
  </p:sldMasterIdLst>
  <p:notesMasterIdLst>
    <p:notesMasterId r:id="rId49"/>
  </p:notesMasterIdLst>
  <p:handoutMasterIdLst>
    <p:handoutMasterId r:id="rId50"/>
  </p:handoutMasterIdLst>
  <p:sldIdLst>
    <p:sldId id="879" r:id="rId3"/>
    <p:sldId id="763" r:id="rId4"/>
    <p:sldId id="824" r:id="rId5"/>
    <p:sldId id="835" r:id="rId6"/>
    <p:sldId id="825" r:id="rId7"/>
    <p:sldId id="826" r:id="rId8"/>
    <p:sldId id="827" r:id="rId9"/>
    <p:sldId id="838" r:id="rId10"/>
    <p:sldId id="830" r:id="rId11"/>
    <p:sldId id="869" r:id="rId12"/>
    <p:sldId id="870" r:id="rId13"/>
    <p:sldId id="801" r:id="rId14"/>
    <p:sldId id="577" r:id="rId15"/>
    <p:sldId id="843" r:id="rId16"/>
    <p:sldId id="839" r:id="rId17"/>
    <p:sldId id="841" r:id="rId18"/>
    <p:sldId id="842" r:id="rId19"/>
    <p:sldId id="832" r:id="rId20"/>
    <p:sldId id="836" r:id="rId21"/>
    <p:sldId id="833" r:id="rId22"/>
    <p:sldId id="834" r:id="rId23"/>
    <p:sldId id="817" r:id="rId24"/>
    <p:sldId id="705" r:id="rId25"/>
    <p:sldId id="706" r:id="rId26"/>
    <p:sldId id="871" r:id="rId27"/>
    <p:sldId id="818" r:id="rId28"/>
    <p:sldId id="773" r:id="rId29"/>
    <p:sldId id="774" r:id="rId30"/>
    <p:sldId id="775" r:id="rId31"/>
    <p:sldId id="776" r:id="rId32"/>
    <p:sldId id="777" r:id="rId33"/>
    <p:sldId id="877" r:id="rId34"/>
    <p:sldId id="779" r:id="rId35"/>
    <p:sldId id="878" r:id="rId36"/>
    <p:sldId id="781" r:id="rId37"/>
    <p:sldId id="868" r:id="rId38"/>
    <p:sldId id="873" r:id="rId39"/>
    <p:sldId id="855" r:id="rId40"/>
    <p:sldId id="863" r:id="rId41"/>
    <p:sldId id="853" r:id="rId42"/>
    <p:sldId id="876" r:id="rId43"/>
    <p:sldId id="875" r:id="rId44"/>
    <p:sldId id="866" r:id="rId45"/>
    <p:sldId id="867" r:id="rId46"/>
    <p:sldId id="872" r:id="rId47"/>
    <p:sldId id="728" r:id="rId48"/>
  </p:sldIdLst>
  <p:sldSz cx="12192000" cy="6858000"/>
  <p:notesSz cx="9296400" cy="7010400"/>
  <p:embeddedFontLst>
    <p:embeddedFont>
      <p:font typeface="Segoe UI Light" panose="020B0502040204020203" pitchFamily="34" charset="0"/>
      <p:regular r:id="rId51"/>
    </p:embeddedFont>
    <p:embeddedFont>
      <p:font typeface="Segoe UI" panose="020B0502040204020203" pitchFamily="34" charset="0"/>
      <p:regular r:id="rId52"/>
      <p:bold r:id="rId53"/>
      <p:italic r:id="rId54"/>
      <p:boldItalic r:id="rId55"/>
    </p:embeddedFont>
    <p:embeddedFont>
      <p:font typeface="Helvetica" panose="020B0604020202020204" pitchFamily="34" charset="0"/>
      <p:regular r:id="rId56"/>
      <p:bold r:id="rId57"/>
      <p:italic r:id="rId58"/>
      <p:boldItalic r:id="rId59"/>
    </p:embeddedFont>
    <p:embeddedFont>
      <p:font typeface="Segoe UI Semibold" panose="020B0702040204020203" pitchFamily="34" charset="0"/>
      <p:bold r:id="rId60"/>
    </p:embeddedFont>
    <p:embeddedFont>
      <p:font typeface="Calibri" panose="020F0502020204030204" pitchFamily="34" charset="0"/>
      <p:regular r:id="rId61"/>
      <p:bold r:id="rId62"/>
      <p:italic r:id="rId63"/>
      <p:boldItalic r:id="rId64"/>
    </p:embeddedFont>
    <p:embeddedFont>
      <p:font typeface="Segoe UI Black" panose="020B0604020202020204" charset="0"/>
      <p:bold r:id="rId65"/>
      <p:boldItalic r:id="rId66"/>
    </p:embeddedFont>
    <p:embeddedFont>
      <p:font typeface="Segoe UI Semilight" panose="020B0604020202020204" charset="0"/>
      <p:regular r:id="rId67"/>
      <p:italic r:id="rId68"/>
    </p:embeddedFont>
    <p:embeddedFont>
      <p:font typeface="Arial Black" panose="020B0A04020102020204" pitchFamily="34" charset="0"/>
      <p:bold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AFD51C-827D-4423-8F1F-0E8EAAE1BF71}">
          <p14:sldIdLst>
            <p14:sldId id="879"/>
            <p14:sldId id="763"/>
            <p14:sldId id="824"/>
            <p14:sldId id="835"/>
            <p14:sldId id="825"/>
            <p14:sldId id="826"/>
            <p14:sldId id="827"/>
            <p14:sldId id="838"/>
            <p14:sldId id="830"/>
            <p14:sldId id="869"/>
            <p14:sldId id="870"/>
            <p14:sldId id="801"/>
            <p14:sldId id="577"/>
            <p14:sldId id="843"/>
            <p14:sldId id="839"/>
            <p14:sldId id="841"/>
            <p14:sldId id="842"/>
            <p14:sldId id="832"/>
            <p14:sldId id="836"/>
            <p14:sldId id="833"/>
            <p14:sldId id="834"/>
            <p14:sldId id="817"/>
            <p14:sldId id="705"/>
            <p14:sldId id="706"/>
            <p14:sldId id="871"/>
            <p14:sldId id="818"/>
            <p14:sldId id="773"/>
            <p14:sldId id="774"/>
            <p14:sldId id="775"/>
            <p14:sldId id="776"/>
            <p14:sldId id="777"/>
            <p14:sldId id="877"/>
            <p14:sldId id="779"/>
            <p14:sldId id="878"/>
            <p14:sldId id="781"/>
          </p14:sldIdLst>
        </p14:section>
        <p14:section name="Shopping Annuity" id="{ED9471D0-6BF0-47C7-9EF1-533818E0CAD3}">
          <p14:sldIdLst>
            <p14:sldId id="868"/>
            <p14:sldId id="873"/>
            <p14:sldId id="855"/>
            <p14:sldId id="863"/>
            <p14:sldId id="853"/>
            <p14:sldId id="876"/>
            <p14:sldId id="875"/>
            <p14:sldId id="866"/>
            <p14:sldId id="867"/>
          </p14:sldIdLst>
        </p14:section>
        <p14:section name="Default Section" id="{61B9352A-313B-4CE3-958F-8A97629417EA}">
          <p14:sldIdLst>
            <p14:sldId id="872"/>
            <p14:sldId id="728"/>
          </p14:sldIdLst>
        </p14:section>
      </p14:sectionLst>
    </p:ex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4D1F"/>
    <a:srgbClr val="DC5924"/>
    <a:srgbClr val="3A7491"/>
    <a:srgbClr val="E7E7E7"/>
    <a:srgbClr val="988C93"/>
    <a:srgbClr val="E6E6E6"/>
    <a:srgbClr val="B7472A"/>
    <a:srgbClr val="000000"/>
    <a:srgbClr val="FFFFFF"/>
    <a:srgbClr val="75D1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11" autoAdjust="0"/>
    <p:restoredTop sz="82067" autoAdjust="0"/>
  </p:normalViewPr>
  <p:slideViewPr>
    <p:cSldViewPr snapToGrid="0">
      <p:cViewPr varScale="1">
        <p:scale>
          <a:sx n="75" d="100"/>
          <a:sy n="75" d="100"/>
        </p:scale>
        <p:origin x="-414" y="-90"/>
      </p:cViewPr>
      <p:guideLst>
        <p:guide orient="horz" pos="2160"/>
        <p:guide pos="3840"/>
      </p:guideLst>
    </p:cSldViewPr>
  </p:slideViewPr>
  <p:outlineViewPr>
    <p:cViewPr>
      <p:scale>
        <a:sx n="33" d="100"/>
        <a:sy n="33" d="100"/>
      </p:scale>
      <p:origin x="0" y="-1164"/>
    </p:cViewPr>
  </p:outlineViewPr>
  <p:notesTextViewPr>
    <p:cViewPr>
      <p:scale>
        <a:sx n="1" d="1"/>
        <a:sy n="1" d="1"/>
      </p:scale>
      <p:origin x="0" y="0"/>
    </p:cViewPr>
  </p:notesTextViewPr>
  <p:sorterViewPr>
    <p:cViewPr>
      <p:scale>
        <a:sx n="108" d="100"/>
        <a:sy n="108" d="100"/>
      </p:scale>
      <p:origin x="0" y="-3162"/>
    </p:cViewPr>
  </p:sorterViewPr>
  <p:notesViewPr>
    <p:cSldViewPr snapToGrid="0">
      <p:cViewPr varScale="1">
        <p:scale>
          <a:sx n="82" d="100"/>
          <a:sy n="82" d="100"/>
        </p:scale>
        <p:origin x="1238"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D69763-F54B-7F47-90EE-887473D0036C}"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710ACADD-A242-7E4F-A25D-5BA02DAFDD07}">
      <dgm:prSet phldrT="[Tex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sz="1800" b="0" dirty="0">
              <a:solidFill>
                <a:schemeClr val="bg1"/>
              </a:solidFill>
              <a:latin typeface="+mn-lt"/>
            </a:rPr>
            <a:t>Product Category</a:t>
          </a:r>
        </a:p>
        <a:p>
          <a:r>
            <a:rPr lang="en-US" sz="1800" b="0" dirty="0">
              <a:solidFill>
                <a:schemeClr val="bg1"/>
              </a:solidFill>
              <a:latin typeface="+mn-lt"/>
            </a:rPr>
            <a:t>(Groceries, Shoes, Shirts, Dresses, etc.)</a:t>
          </a:r>
        </a:p>
      </dgm:t>
    </dgm:pt>
    <dgm:pt modelId="{F46FC28E-DCE2-8E4E-97A4-F8448CFB39A6}" type="parTrans" cxnId="{CD2A1F4E-609E-5E42-89FC-65E4AA93EB2E}">
      <dgm:prSet/>
      <dgm:spPr/>
      <dgm:t>
        <a:bodyPr/>
        <a:lstStyle/>
        <a:p>
          <a:endParaRPr lang="en-US"/>
        </a:p>
      </dgm:t>
    </dgm:pt>
    <dgm:pt modelId="{FB59E60C-43CE-4B4F-AB0E-C50A59728A57}" type="sibTrans" cxnId="{CD2A1F4E-609E-5E42-89FC-65E4AA93EB2E}">
      <dgm:prSet>
        <dgm:style>
          <a:lnRef idx="3">
            <a:schemeClr val="dk1"/>
          </a:lnRef>
          <a:fillRef idx="0">
            <a:schemeClr val="dk1"/>
          </a:fillRef>
          <a:effectRef idx="2">
            <a:schemeClr val="dk1"/>
          </a:effectRef>
          <a:fontRef idx="minor">
            <a:schemeClr val="tx1"/>
          </a:fontRef>
        </dgm:style>
      </dgm:prSet>
      <dgm:spPr>
        <a:solidFill>
          <a:schemeClr val="bg1"/>
        </a:solidFill>
        <a:ln w="53975" cmpd="sng">
          <a:solidFill>
            <a:schemeClr val="bg1"/>
          </a:solidFill>
        </a:ln>
      </dgm:spPr>
      <dgm:t>
        <a:bodyPr/>
        <a:lstStyle/>
        <a:p>
          <a:endParaRPr lang="en-US"/>
        </a:p>
      </dgm:t>
    </dgm:pt>
    <dgm:pt modelId="{89C55A62-E731-1845-B931-AB83146BD941}">
      <dgm:prSet phldrT="[Tex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sz="1800" b="0" dirty="0">
              <a:solidFill>
                <a:schemeClr val="bg1"/>
              </a:solidFill>
              <a:latin typeface="+mn-lt"/>
            </a:rPr>
            <a:t>Narrows selection based on YOUR Preferences</a:t>
          </a:r>
        </a:p>
      </dgm:t>
    </dgm:pt>
    <dgm:pt modelId="{996631A4-847E-174C-8835-60F584234325}" type="parTrans" cxnId="{253FE9E2-C841-674C-AEF8-6F615A66E5CA}">
      <dgm:prSet/>
      <dgm:spPr/>
      <dgm:t>
        <a:bodyPr/>
        <a:lstStyle/>
        <a:p>
          <a:endParaRPr lang="en-US"/>
        </a:p>
      </dgm:t>
    </dgm:pt>
    <dgm:pt modelId="{702A2460-8F2B-E248-8584-32212FF4D162}" type="sibTrans" cxnId="{253FE9E2-C841-674C-AEF8-6F615A66E5CA}">
      <dgm:prSet>
        <dgm:style>
          <a:lnRef idx="3">
            <a:schemeClr val="dk1"/>
          </a:lnRef>
          <a:fillRef idx="0">
            <a:schemeClr val="dk1"/>
          </a:fillRef>
          <a:effectRef idx="2">
            <a:schemeClr val="dk1"/>
          </a:effectRef>
          <a:fontRef idx="minor">
            <a:schemeClr val="tx1"/>
          </a:fontRef>
        </dgm:style>
      </dgm:prSet>
      <dgm:spPr>
        <a:solidFill>
          <a:schemeClr val="bg1"/>
        </a:solidFill>
        <a:ln w="53975" cmpd="sng">
          <a:solidFill>
            <a:schemeClr val="bg1"/>
          </a:solidFill>
        </a:ln>
      </dgm:spPr>
      <dgm:t>
        <a:bodyPr/>
        <a:lstStyle/>
        <a:p>
          <a:endParaRPr lang="en-US"/>
        </a:p>
      </dgm:t>
    </dgm:pt>
    <dgm:pt modelId="{C3957A08-B519-5E4E-AF88-7C9DF8B5B308}">
      <dgm:prSet phldrT="[Tex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sz="1800" b="0" dirty="0">
              <a:solidFill>
                <a:schemeClr val="bg1"/>
              </a:solidFill>
              <a:latin typeface="+mn-lt"/>
            </a:rPr>
            <a:t>Matches</a:t>
          </a:r>
          <a:r>
            <a:rPr lang="en-US" sz="1800" b="0" baseline="0" dirty="0">
              <a:solidFill>
                <a:schemeClr val="bg1"/>
              </a:solidFill>
              <a:latin typeface="+mn-lt"/>
            </a:rPr>
            <a:t> Best</a:t>
          </a:r>
        </a:p>
        <a:p>
          <a:r>
            <a:rPr lang="en-US" sz="1800" b="0" baseline="0" dirty="0">
              <a:solidFill>
                <a:schemeClr val="bg1"/>
              </a:solidFill>
              <a:latin typeface="+mn-lt"/>
            </a:rPr>
            <a:t>Products &amp; Price</a:t>
          </a:r>
          <a:endParaRPr lang="en-US" sz="1800" b="0" dirty="0">
            <a:solidFill>
              <a:schemeClr val="bg1"/>
            </a:solidFill>
            <a:latin typeface="+mn-lt"/>
          </a:endParaRPr>
        </a:p>
      </dgm:t>
    </dgm:pt>
    <dgm:pt modelId="{196463BE-6C0C-0242-B21F-42C3A0250DA1}" type="parTrans" cxnId="{BD8281E0-8249-A84F-8AA2-789ED2CC08E0}">
      <dgm:prSet/>
      <dgm:spPr/>
      <dgm:t>
        <a:bodyPr/>
        <a:lstStyle/>
        <a:p>
          <a:endParaRPr lang="en-US"/>
        </a:p>
      </dgm:t>
    </dgm:pt>
    <dgm:pt modelId="{29220782-1629-DE4C-B7B3-B122D767761C}" type="sibTrans" cxnId="{BD8281E0-8249-A84F-8AA2-789ED2CC08E0}">
      <dgm:prSet>
        <dgm:style>
          <a:lnRef idx="3">
            <a:schemeClr val="dk1"/>
          </a:lnRef>
          <a:fillRef idx="0">
            <a:schemeClr val="dk1"/>
          </a:fillRef>
          <a:effectRef idx="2">
            <a:schemeClr val="dk1"/>
          </a:effectRef>
          <a:fontRef idx="minor">
            <a:schemeClr val="tx1"/>
          </a:fontRef>
        </dgm:style>
      </dgm:prSet>
      <dgm:spPr>
        <a:solidFill>
          <a:schemeClr val="bg1"/>
        </a:solidFill>
        <a:ln w="53975" cmpd="sng">
          <a:solidFill>
            <a:schemeClr val="bg1"/>
          </a:solidFill>
        </a:ln>
      </dgm:spPr>
      <dgm:t>
        <a:bodyPr/>
        <a:lstStyle/>
        <a:p>
          <a:endParaRPr lang="en-US"/>
        </a:p>
      </dgm:t>
    </dgm:pt>
    <dgm:pt modelId="{A2092578-3EA4-0D4D-8CB2-00F9B94CD952}">
      <dgm:prSet phldrT="[Tex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sz="1800" b="0" dirty="0">
              <a:solidFill>
                <a:schemeClr val="bg1"/>
              </a:solidFill>
              <a:latin typeface="+mn-lt"/>
            </a:rPr>
            <a:t>Fast / Easy </a:t>
          </a:r>
          <a:br>
            <a:rPr lang="en-US" sz="1800" b="0" dirty="0">
              <a:solidFill>
                <a:schemeClr val="bg1"/>
              </a:solidFill>
              <a:latin typeface="+mn-lt"/>
            </a:rPr>
          </a:br>
          <a:r>
            <a:rPr lang="en-US" sz="1800" b="0" dirty="0">
              <a:solidFill>
                <a:schemeClr val="bg1"/>
              </a:solidFill>
              <a:latin typeface="+mn-lt"/>
            </a:rPr>
            <a:t>“Order &amp; Get” Instead of Searching</a:t>
          </a:r>
        </a:p>
      </dgm:t>
    </dgm:pt>
    <dgm:pt modelId="{5DA5F41B-FAC0-7043-A59F-7E6EABF35D80}" type="parTrans" cxnId="{4BC7C441-C7BC-6D44-9AEE-111A4D5F4E33}">
      <dgm:prSet/>
      <dgm:spPr/>
      <dgm:t>
        <a:bodyPr/>
        <a:lstStyle/>
        <a:p>
          <a:endParaRPr lang="en-US"/>
        </a:p>
      </dgm:t>
    </dgm:pt>
    <dgm:pt modelId="{FD7997F6-74F6-CF4F-A840-BB01AE2EE352}" type="sibTrans" cxnId="{4BC7C441-C7BC-6D44-9AEE-111A4D5F4E33}">
      <dgm:prSet>
        <dgm:style>
          <a:lnRef idx="3">
            <a:schemeClr val="dk1"/>
          </a:lnRef>
          <a:fillRef idx="0">
            <a:schemeClr val="dk1"/>
          </a:fillRef>
          <a:effectRef idx="2">
            <a:schemeClr val="dk1"/>
          </a:effectRef>
          <a:fontRef idx="minor">
            <a:schemeClr val="tx1"/>
          </a:fontRef>
        </dgm:style>
      </dgm:prSet>
      <dgm:spPr>
        <a:solidFill>
          <a:schemeClr val="bg1"/>
        </a:solidFill>
        <a:ln w="53975" cmpd="sng">
          <a:solidFill>
            <a:schemeClr val="bg1"/>
          </a:solidFill>
        </a:ln>
      </dgm:spPr>
      <dgm:t>
        <a:bodyPr/>
        <a:lstStyle/>
        <a:p>
          <a:endParaRPr lang="en-US"/>
        </a:p>
      </dgm:t>
    </dgm:pt>
    <dgm:pt modelId="{93DF7D43-A358-E34B-8643-04D759575757}">
      <dgm:prSe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pPr algn="ctr"/>
          <a:r>
            <a:rPr lang="en-US" sz="1800" b="0" dirty="0">
              <a:solidFill>
                <a:schemeClr val="bg1"/>
              </a:solidFill>
              <a:latin typeface="+mn-lt"/>
            </a:rPr>
            <a:t>SA Assessment </a:t>
          </a:r>
        </a:p>
        <a:p>
          <a:pPr algn="ctr"/>
          <a:r>
            <a:rPr lang="en-US" sz="1800" b="0" dirty="0">
              <a:solidFill>
                <a:schemeClr val="bg1"/>
              </a:solidFill>
              <a:latin typeface="+mn-lt"/>
            </a:rPr>
            <a:t>SHOP Customers</a:t>
          </a:r>
        </a:p>
        <a:p>
          <a:pPr algn="ctr"/>
          <a:r>
            <a:rPr lang="en-US" sz="1800" b="0" dirty="0">
              <a:solidFill>
                <a:schemeClr val="bg1"/>
              </a:solidFill>
              <a:latin typeface="+mn-lt"/>
            </a:rPr>
            <a:t>Third-Party</a:t>
          </a:r>
        </a:p>
      </dgm:t>
    </dgm:pt>
    <dgm:pt modelId="{98B634C6-E026-2A44-90B4-5D0847326820}" type="parTrans" cxnId="{652158AE-D59A-E34B-8AA1-04C161D8AD4A}">
      <dgm:prSet/>
      <dgm:spPr/>
      <dgm:t>
        <a:bodyPr/>
        <a:lstStyle/>
        <a:p>
          <a:endParaRPr lang="en-US"/>
        </a:p>
      </dgm:t>
    </dgm:pt>
    <dgm:pt modelId="{5061759A-1423-2742-9C27-AA4ED61B9659}" type="sibTrans" cxnId="{652158AE-D59A-E34B-8AA1-04C161D8AD4A}">
      <dgm:prSet/>
      <dgm:spPr>
        <a:ln w="53975">
          <a:solidFill>
            <a:schemeClr val="bg1"/>
          </a:solidFill>
        </a:ln>
      </dgm:spPr>
      <dgm:t>
        <a:bodyPr/>
        <a:lstStyle/>
        <a:p>
          <a:endParaRPr lang="en-US"/>
        </a:p>
      </dgm:t>
    </dgm:pt>
    <dgm:pt modelId="{34050131-D11A-4D45-9B43-30D3A41087C4}">
      <dgm:prSet custT="1">
        <dgm:style>
          <a:lnRef idx="0">
            <a:scrgbClr r="0" g="0" b="0"/>
          </a:lnRef>
          <a:fillRef idx="0">
            <a:scrgbClr r="0" g="0" b="0"/>
          </a:fillRef>
          <a:effectRef idx="0">
            <a:scrgbClr r="0" g="0" b="0"/>
          </a:effectRef>
          <a:fontRef idx="minor">
            <a:schemeClr val="lt1"/>
          </a:fontRef>
        </dgm:style>
      </dgm:prSet>
      <dgm:spPr>
        <a:solidFill>
          <a:schemeClr val="accent6"/>
        </a:solidFill>
        <a:ln>
          <a:noFill/>
        </a:ln>
      </dgm:spPr>
      <dgm:t>
        <a:bodyPr/>
        <a:lstStyle/>
        <a:p>
          <a:r>
            <a:rPr lang="en-US" sz="1800" b="0" dirty="0">
              <a:solidFill>
                <a:schemeClr val="bg1"/>
              </a:solidFill>
              <a:latin typeface="+mn-lt"/>
            </a:rPr>
            <a:t>Alerts, Notifications for</a:t>
          </a:r>
          <a:r>
            <a:rPr lang="en-US" sz="1800" b="0" baseline="0" dirty="0">
              <a:solidFill>
                <a:schemeClr val="bg1"/>
              </a:solidFill>
              <a:latin typeface="+mn-lt"/>
            </a:rPr>
            <a:t> Events </a:t>
          </a:r>
        </a:p>
        <a:p>
          <a:r>
            <a:rPr lang="en-US" sz="1800" b="0" baseline="0" dirty="0">
              <a:solidFill>
                <a:schemeClr val="bg1"/>
              </a:solidFill>
              <a:latin typeface="+mn-lt"/>
            </a:rPr>
            <a:t>CONVENIENCE</a:t>
          </a:r>
          <a:endParaRPr lang="en-US" sz="1800" b="0" dirty="0">
            <a:solidFill>
              <a:schemeClr val="bg1"/>
            </a:solidFill>
            <a:latin typeface="+mn-lt"/>
          </a:endParaRPr>
        </a:p>
      </dgm:t>
    </dgm:pt>
    <dgm:pt modelId="{3B87E825-7797-6243-AE4E-7BFE79A32896}" type="parTrans" cxnId="{939AEA59-61F6-DE44-934F-3CE60E0B6ED2}">
      <dgm:prSet/>
      <dgm:spPr/>
      <dgm:t>
        <a:bodyPr/>
        <a:lstStyle/>
        <a:p>
          <a:endParaRPr lang="en-US"/>
        </a:p>
      </dgm:t>
    </dgm:pt>
    <dgm:pt modelId="{D3FE01E0-64FD-254F-BA71-83827B8CB279}" type="sibTrans" cxnId="{939AEA59-61F6-DE44-934F-3CE60E0B6ED2}">
      <dgm:prSet>
        <dgm:style>
          <a:lnRef idx="3">
            <a:schemeClr val="dk1"/>
          </a:lnRef>
          <a:fillRef idx="0">
            <a:schemeClr val="dk1"/>
          </a:fillRef>
          <a:effectRef idx="2">
            <a:schemeClr val="dk1"/>
          </a:effectRef>
          <a:fontRef idx="minor">
            <a:schemeClr val="tx1"/>
          </a:fontRef>
        </dgm:style>
      </dgm:prSet>
      <dgm:spPr>
        <a:solidFill>
          <a:schemeClr val="bg1"/>
        </a:solidFill>
        <a:ln w="53975" cmpd="sng">
          <a:solidFill>
            <a:schemeClr val="bg1"/>
          </a:solidFill>
        </a:ln>
      </dgm:spPr>
      <dgm:t>
        <a:bodyPr/>
        <a:lstStyle/>
        <a:p>
          <a:endParaRPr lang="en-US"/>
        </a:p>
      </dgm:t>
    </dgm:pt>
    <dgm:pt modelId="{61FB52F9-19C8-FF49-B20B-3E1E1C9EB41C}" type="pres">
      <dgm:prSet presAssocID="{F8D69763-F54B-7F47-90EE-887473D0036C}" presName="cycle" presStyleCnt="0">
        <dgm:presLayoutVars>
          <dgm:dir/>
          <dgm:resizeHandles val="exact"/>
        </dgm:presLayoutVars>
      </dgm:prSet>
      <dgm:spPr/>
      <dgm:t>
        <a:bodyPr/>
        <a:lstStyle/>
        <a:p>
          <a:endParaRPr lang="en-US"/>
        </a:p>
      </dgm:t>
    </dgm:pt>
    <dgm:pt modelId="{43A04E29-C72E-DE40-883D-EE782604D9A9}" type="pres">
      <dgm:prSet presAssocID="{710ACADD-A242-7E4F-A25D-5BA02DAFDD07}" presName="node" presStyleLbl="node1" presStyleIdx="0" presStyleCnt="6" custScaleX="174470" custScaleY="136847" custRadScaleRad="98677" custRadScaleInc="5953">
        <dgm:presLayoutVars>
          <dgm:bulletEnabled val="1"/>
        </dgm:presLayoutVars>
      </dgm:prSet>
      <dgm:spPr>
        <a:prstGeom prst="rect">
          <a:avLst/>
        </a:prstGeom>
      </dgm:spPr>
      <dgm:t>
        <a:bodyPr/>
        <a:lstStyle/>
        <a:p>
          <a:endParaRPr lang="en-US"/>
        </a:p>
      </dgm:t>
    </dgm:pt>
    <dgm:pt modelId="{0F6554A9-B37F-7745-9918-63F36387C2B1}" type="pres">
      <dgm:prSet presAssocID="{710ACADD-A242-7E4F-A25D-5BA02DAFDD07}" presName="spNode" presStyleCnt="0"/>
      <dgm:spPr/>
    </dgm:pt>
    <dgm:pt modelId="{D174273A-CC13-F14E-A738-FA6EC3021FA9}" type="pres">
      <dgm:prSet presAssocID="{FB59E60C-43CE-4B4F-AB0E-C50A59728A57}" presName="sibTrans" presStyleLbl="sibTrans1D1" presStyleIdx="0" presStyleCnt="6"/>
      <dgm:spPr/>
      <dgm:t>
        <a:bodyPr/>
        <a:lstStyle/>
        <a:p>
          <a:endParaRPr lang="en-US"/>
        </a:p>
      </dgm:t>
    </dgm:pt>
    <dgm:pt modelId="{24FD3C3A-B69D-0E4B-9E3A-86C56AA360AC}" type="pres">
      <dgm:prSet presAssocID="{93DF7D43-A358-E34B-8643-04D759575757}" presName="node" presStyleLbl="node1" presStyleIdx="1" presStyleCnt="6" custScaleX="174470" custScaleY="136847" custRadScaleRad="134843" custRadScaleInc="56046">
        <dgm:presLayoutVars>
          <dgm:bulletEnabled val="1"/>
        </dgm:presLayoutVars>
      </dgm:prSet>
      <dgm:spPr>
        <a:prstGeom prst="rect">
          <a:avLst/>
        </a:prstGeom>
      </dgm:spPr>
      <dgm:t>
        <a:bodyPr/>
        <a:lstStyle/>
        <a:p>
          <a:endParaRPr lang="en-US"/>
        </a:p>
      </dgm:t>
    </dgm:pt>
    <dgm:pt modelId="{600A265D-285B-814B-8764-3120B86007F2}" type="pres">
      <dgm:prSet presAssocID="{93DF7D43-A358-E34B-8643-04D759575757}" presName="spNode" presStyleCnt="0"/>
      <dgm:spPr/>
    </dgm:pt>
    <dgm:pt modelId="{7C2F21E8-23B2-0A4B-A41A-0D83E05CA0F6}" type="pres">
      <dgm:prSet presAssocID="{5061759A-1423-2742-9C27-AA4ED61B9659}" presName="sibTrans" presStyleLbl="sibTrans1D1" presStyleIdx="1" presStyleCnt="6"/>
      <dgm:spPr/>
      <dgm:t>
        <a:bodyPr/>
        <a:lstStyle/>
        <a:p>
          <a:endParaRPr lang="en-US"/>
        </a:p>
      </dgm:t>
    </dgm:pt>
    <dgm:pt modelId="{00AAEFB3-9F5D-8F4E-B477-3EB131F914F7}" type="pres">
      <dgm:prSet presAssocID="{34050131-D11A-4D45-9B43-30D3A41087C4}" presName="node" presStyleLbl="node1" presStyleIdx="2" presStyleCnt="6" custScaleX="174470" custScaleY="136847" custRadScaleRad="135522" custRadScaleInc="-71202">
        <dgm:presLayoutVars>
          <dgm:bulletEnabled val="1"/>
        </dgm:presLayoutVars>
      </dgm:prSet>
      <dgm:spPr>
        <a:prstGeom prst="rect">
          <a:avLst/>
        </a:prstGeom>
      </dgm:spPr>
      <dgm:t>
        <a:bodyPr/>
        <a:lstStyle/>
        <a:p>
          <a:endParaRPr lang="en-US"/>
        </a:p>
      </dgm:t>
    </dgm:pt>
    <dgm:pt modelId="{7AD0B1A1-6CC2-274F-A1B0-405CB994FB92}" type="pres">
      <dgm:prSet presAssocID="{34050131-D11A-4D45-9B43-30D3A41087C4}" presName="spNode" presStyleCnt="0"/>
      <dgm:spPr/>
    </dgm:pt>
    <dgm:pt modelId="{12B624F9-0811-C24D-93CF-A11C5352D3D2}" type="pres">
      <dgm:prSet presAssocID="{D3FE01E0-64FD-254F-BA71-83827B8CB279}" presName="sibTrans" presStyleLbl="sibTrans1D1" presStyleIdx="2" presStyleCnt="6"/>
      <dgm:spPr/>
      <dgm:t>
        <a:bodyPr/>
        <a:lstStyle/>
        <a:p>
          <a:endParaRPr lang="en-US"/>
        </a:p>
      </dgm:t>
    </dgm:pt>
    <dgm:pt modelId="{C9F5C40E-E5DA-1E41-9AC7-7BA0FD19B8BF}" type="pres">
      <dgm:prSet presAssocID="{89C55A62-E731-1845-B931-AB83146BD941}" presName="node" presStyleLbl="node1" presStyleIdx="3" presStyleCnt="6" custScaleX="174470" custScaleY="136847" custRadScaleRad="94688" custRadScaleInc="1591">
        <dgm:presLayoutVars>
          <dgm:bulletEnabled val="1"/>
        </dgm:presLayoutVars>
      </dgm:prSet>
      <dgm:spPr>
        <a:prstGeom prst="rect">
          <a:avLst/>
        </a:prstGeom>
      </dgm:spPr>
      <dgm:t>
        <a:bodyPr/>
        <a:lstStyle/>
        <a:p>
          <a:endParaRPr lang="en-US"/>
        </a:p>
      </dgm:t>
    </dgm:pt>
    <dgm:pt modelId="{59C161F0-39DA-A142-9D2E-4AD59C84947B}" type="pres">
      <dgm:prSet presAssocID="{89C55A62-E731-1845-B931-AB83146BD941}" presName="spNode" presStyleCnt="0"/>
      <dgm:spPr/>
    </dgm:pt>
    <dgm:pt modelId="{7AED732C-72E0-C34F-ADAD-04BFF04A46CE}" type="pres">
      <dgm:prSet presAssocID="{702A2460-8F2B-E248-8584-32212FF4D162}" presName="sibTrans" presStyleLbl="sibTrans1D1" presStyleIdx="3" presStyleCnt="6"/>
      <dgm:spPr/>
      <dgm:t>
        <a:bodyPr/>
        <a:lstStyle/>
        <a:p>
          <a:endParaRPr lang="en-US"/>
        </a:p>
      </dgm:t>
    </dgm:pt>
    <dgm:pt modelId="{0ADBE7F7-BDED-434B-BF77-25A1D3BF7200}" type="pres">
      <dgm:prSet presAssocID="{C3957A08-B519-5E4E-AF88-7C9DF8B5B308}" presName="node" presStyleLbl="node1" presStyleIdx="4" presStyleCnt="6" custScaleX="174470" custScaleY="136847" custRadScaleRad="130612" custRadScaleInc="63714">
        <dgm:presLayoutVars>
          <dgm:bulletEnabled val="1"/>
        </dgm:presLayoutVars>
      </dgm:prSet>
      <dgm:spPr>
        <a:prstGeom prst="rect">
          <a:avLst/>
        </a:prstGeom>
      </dgm:spPr>
      <dgm:t>
        <a:bodyPr/>
        <a:lstStyle/>
        <a:p>
          <a:endParaRPr lang="en-US"/>
        </a:p>
      </dgm:t>
    </dgm:pt>
    <dgm:pt modelId="{065F8C1B-DEEF-1547-BD7B-D811CDCD6E5F}" type="pres">
      <dgm:prSet presAssocID="{C3957A08-B519-5E4E-AF88-7C9DF8B5B308}" presName="spNode" presStyleCnt="0"/>
      <dgm:spPr/>
    </dgm:pt>
    <dgm:pt modelId="{8529D193-7ACF-7A45-BD1F-A249BFB7CFF6}" type="pres">
      <dgm:prSet presAssocID="{29220782-1629-DE4C-B7B3-B122D767761C}" presName="sibTrans" presStyleLbl="sibTrans1D1" presStyleIdx="4" presStyleCnt="6"/>
      <dgm:spPr/>
      <dgm:t>
        <a:bodyPr/>
        <a:lstStyle/>
        <a:p>
          <a:endParaRPr lang="en-US"/>
        </a:p>
      </dgm:t>
    </dgm:pt>
    <dgm:pt modelId="{7710CEC4-9F97-1F46-A717-F76D6BCFE6CF}" type="pres">
      <dgm:prSet presAssocID="{A2092578-3EA4-0D4D-8CB2-00F9B94CD952}" presName="node" presStyleLbl="node1" presStyleIdx="5" presStyleCnt="6" custScaleX="174470" custScaleY="136847" custRadScaleRad="131417" custRadScaleInc="-51080">
        <dgm:presLayoutVars>
          <dgm:bulletEnabled val="1"/>
        </dgm:presLayoutVars>
      </dgm:prSet>
      <dgm:spPr>
        <a:prstGeom prst="rect">
          <a:avLst/>
        </a:prstGeom>
      </dgm:spPr>
      <dgm:t>
        <a:bodyPr/>
        <a:lstStyle/>
        <a:p>
          <a:endParaRPr lang="en-US"/>
        </a:p>
      </dgm:t>
    </dgm:pt>
    <dgm:pt modelId="{6A68B72D-3359-F346-81B7-0D15CAD69354}" type="pres">
      <dgm:prSet presAssocID="{A2092578-3EA4-0D4D-8CB2-00F9B94CD952}" presName="spNode" presStyleCnt="0"/>
      <dgm:spPr/>
    </dgm:pt>
    <dgm:pt modelId="{F876F42D-9452-FB43-B89F-2CC28B1FF108}" type="pres">
      <dgm:prSet presAssocID="{FD7997F6-74F6-CF4F-A840-BB01AE2EE352}" presName="sibTrans" presStyleLbl="sibTrans1D1" presStyleIdx="5" presStyleCnt="6"/>
      <dgm:spPr/>
      <dgm:t>
        <a:bodyPr/>
        <a:lstStyle/>
        <a:p>
          <a:endParaRPr lang="en-US"/>
        </a:p>
      </dgm:t>
    </dgm:pt>
  </dgm:ptLst>
  <dgm:cxnLst>
    <dgm:cxn modelId="{A258F087-7D22-0540-8B26-72F81802F99F}" type="presOf" srcId="{F8D69763-F54B-7F47-90EE-887473D0036C}" destId="{61FB52F9-19C8-FF49-B20B-3E1E1C9EB41C}" srcOrd="0" destOrd="0" presId="urn:microsoft.com/office/officeart/2005/8/layout/cycle5"/>
    <dgm:cxn modelId="{2DCD8393-4C0A-C04B-B705-729A843A64C4}" type="presOf" srcId="{FB59E60C-43CE-4B4F-AB0E-C50A59728A57}" destId="{D174273A-CC13-F14E-A738-FA6EC3021FA9}" srcOrd="0" destOrd="0" presId="urn:microsoft.com/office/officeart/2005/8/layout/cycle5"/>
    <dgm:cxn modelId="{DBDCD306-F362-6345-A1AF-DCB19843C06F}" type="presOf" srcId="{FD7997F6-74F6-CF4F-A840-BB01AE2EE352}" destId="{F876F42D-9452-FB43-B89F-2CC28B1FF108}" srcOrd="0" destOrd="0" presId="urn:microsoft.com/office/officeart/2005/8/layout/cycle5"/>
    <dgm:cxn modelId="{BD8281E0-8249-A84F-8AA2-789ED2CC08E0}" srcId="{F8D69763-F54B-7F47-90EE-887473D0036C}" destId="{C3957A08-B519-5E4E-AF88-7C9DF8B5B308}" srcOrd="4" destOrd="0" parTransId="{196463BE-6C0C-0242-B21F-42C3A0250DA1}" sibTransId="{29220782-1629-DE4C-B7B3-B122D767761C}"/>
    <dgm:cxn modelId="{CD2A1F4E-609E-5E42-89FC-65E4AA93EB2E}" srcId="{F8D69763-F54B-7F47-90EE-887473D0036C}" destId="{710ACADD-A242-7E4F-A25D-5BA02DAFDD07}" srcOrd="0" destOrd="0" parTransId="{F46FC28E-DCE2-8E4E-97A4-F8448CFB39A6}" sibTransId="{FB59E60C-43CE-4B4F-AB0E-C50A59728A57}"/>
    <dgm:cxn modelId="{939AEA59-61F6-DE44-934F-3CE60E0B6ED2}" srcId="{F8D69763-F54B-7F47-90EE-887473D0036C}" destId="{34050131-D11A-4D45-9B43-30D3A41087C4}" srcOrd="2" destOrd="0" parTransId="{3B87E825-7797-6243-AE4E-7BFE79A32896}" sibTransId="{D3FE01E0-64FD-254F-BA71-83827B8CB279}"/>
    <dgm:cxn modelId="{6762AE63-FB01-4E4E-A481-BF8F988D7971}" type="presOf" srcId="{C3957A08-B519-5E4E-AF88-7C9DF8B5B308}" destId="{0ADBE7F7-BDED-434B-BF77-25A1D3BF7200}" srcOrd="0" destOrd="0" presId="urn:microsoft.com/office/officeart/2005/8/layout/cycle5"/>
    <dgm:cxn modelId="{62D62C1A-C3BA-3E4F-BE73-1C575B99288C}" type="presOf" srcId="{5061759A-1423-2742-9C27-AA4ED61B9659}" destId="{7C2F21E8-23B2-0A4B-A41A-0D83E05CA0F6}" srcOrd="0" destOrd="0" presId="urn:microsoft.com/office/officeart/2005/8/layout/cycle5"/>
    <dgm:cxn modelId="{652158AE-D59A-E34B-8AA1-04C161D8AD4A}" srcId="{F8D69763-F54B-7F47-90EE-887473D0036C}" destId="{93DF7D43-A358-E34B-8643-04D759575757}" srcOrd="1" destOrd="0" parTransId="{98B634C6-E026-2A44-90B4-5D0847326820}" sibTransId="{5061759A-1423-2742-9C27-AA4ED61B9659}"/>
    <dgm:cxn modelId="{36C5FC74-36B2-B74F-A2D7-8B03D6798BCA}" type="presOf" srcId="{710ACADD-A242-7E4F-A25D-5BA02DAFDD07}" destId="{43A04E29-C72E-DE40-883D-EE782604D9A9}" srcOrd="0" destOrd="0" presId="urn:microsoft.com/office/officeart/2005/8/layout/cycle5"/>
    <dgm:cxn modelId="{2053FE3D-11F5-2D4B-9546-37D28782B56D}" type="presOf" srcId="{34050131-D11A-4D45-9B43-30D3A41087C4}" destId="{00AAEFB3-9F5D-8F4E-B477-3EB131F914F7}" srcOrd="0" destOrd="0" presId="urn:microsoft.com/office/officeart/2005/8/layout/cycle5"/>
    <dgm:cxn modelId="{253FE9E2-C841-674C-AEF8-6F615A66E5CA}" srcId="{F8D69763-F54B-7F47-90EE-887473D0036C}" destId="{89C55A62-E731-1845-B931-AB83146BD941}" srcOrd="3" destOrd="0" parTransId="{996631A4-847E-174C-8835-60F584234325}" sibTransId="{702A2460-8F2B-E248-8584-32212FF4D162}"/>
    <dgm:cxn modelId="{1AEC8BA1-57B1-4A45-967F-496CC37F85E8}" type="presOf" srcId="{702A2460-8F2B-E248-8584-32212FF4D162}" destId="{7AED732C-72E0-C34F-ADAD-04BFF04A46CE}" srcOrd="0" destOrd="0" presId="urn:microsoft.com/office/officeart/2005/8/layout/cycle5"/>
    <dgm:cxn modelId="{F915DBB5-EC49-3C49-AA30-2E4CC8337862}" type="presOf" srcId="{89C55A62-E731-1845-B931-AB83146BD941}" destId="{C9F5C40E-E5DA-1E41-9AC7-7BA0FD19B8BF}" srcOrd="0" destOrd="0" presId="urn:microsoft.com/office/officeart/2005/8/layout/cycle5"/>
    <dgm:cxn modelId="{A94A578E-487C-8D41-86B6-0B9C8BE18E85}" type="presOf" srcId="{29220782-1629-DE4C-B7B3-B122D767761C}" destId="{8529D193-7ACF-7A45-BD1F-A249BFB7CFF6}" srcOrd="0" destOrd="0" presId="urn:microsoft.com/office/officeart/2005/8/layout/cycle5"/>
    <dgm:cxn modelId="{1FE5369F-F849-9D43-B922-C1DE72615A57}" type="presOf" srcId="{93DF7D43-A358-E34B-8643-04D759575757}" destId="{24FD3C3A-B69D-0E4B-9E3A-86C56AA360AC}" srcOrd="0" destOrd="0" presId="urn:microsoft.com/office/officeart/2005/8/layout/cycle5"/>
    <dgm:cxn modelId="{D3AAC9C9-9062-8641-8191-72730DEC4870}" type="presOf" srcId="{D3FE01E0-64FD-254F-BA71-83827B8CB279}" destId="{12B624F9-0811-C24D-93CF-A11C5352D3D2}" srcOrd="0" destOrd="0" presId="urn:microsoft.com/office/officeart/2005/8/layout/cycle5"/>
    <dgm:cxn modelId="{13A73A9B-3EE7-C249-BDD9-73A7AD619691}" type="presOf" srcId="{A2092578-3EA4-0D4D-8CB2-00F9B94CD952}" destId="{7710CEC4-9F97-1F46-A717-F76D6BCFE6CF}" srcOrd="0" destOrd="0" presId="urn:microsoft.com/office/officeart/2005/8/layout/cycle5"/>
    <dgm:cxn modelId="{4BC7C441-C7BC-6D44-9AEE-111A4D5F4E33}" srcId="{F8D69763-F54B-7F47-90EE-887473D0036C}" destId="{A2092578-3EA4-0D4D-8CB2-00F9B94CD952}" srcOrd="5" destOrd="0" parTransId="{5DA5F41B-FAC0-7043-A59F-7E6EABF35D80}" sibTransId="{FD7997F6-74F6-CF4F-A840-BB01AE2EE352}"/>
    <dgm:cxn modelId="{B963CBA6-5045-914F-A40E-18B6CBDCA42D}" type="presParOf" srcId="{61FB52F9-19C8-FF49-B20B-3E1E1C9EB41C}" destId="{43A04E29-C72E-DE40-883D-EE782604D9A9}" srcOrd="0" destOrd="0" presId="urn:microsoft.com/office/officeart/2005/8/layout/cycle5"/>
    <dgm:cxn modelId="{254CFB1C-A00B-0F4D-85B9-F7EDC6F20F51}" type="presParOf" srcId="{61FB52F9-19C8-FF49-B20B-3E1E1C9EB41C}" destId="{0F6554A9-B37F-7745-9918-63F36387C2B1}" srcOrd="1" destOrd="0" presId="urn:microsoft.com/office/officeart/2005/8/layout/cycle5"/>
    <dgm:cxn modelId="{7848F1E4-F139-F242-8F56-CA7647DBC51A}" type="presParOf" srcId="{61FB52F9-19C8-FF49-B20B-3E1E1C9EB41C}" destId="{D174273A-CC13-F14E-A738-FA6EC3021FA9}" srcOrd="2" destOrd="0" presId="urn:microsoft.com/office/officeart/2005/8/layout/cycle5"/>
    <dgm:cxn modelId="{D4D18419-DEDA-3941-9D57-2DEB9361557D}" type="presParOf" srcId="{61FB52F9-19C8-FF49-B20B-3E1E1C9EB41C}" destId="{24FD3C3A-B69D-0E4B-9E3A-86C56AA360AC}" srcOrd="3" destOrd="0" presId="urn:microsoft.com/office/officeart/2005/8/layout/cycle5"/>
    <dgm:cxn modelId="{668614F1-FF24-6F4D-8710-88CF9D694FC1}" type="presParOf" srcId="{61FB52F9-19C8-FF49-B20B-3E1E1C9EB41C}" destId="{600A265D-285B-814B-8764-3120B86007F2}" srcOrd="4" destOrd="0" presId="urn:microsoft.com/office/officeart/2005/8/layout/cycle5"/>
    <dgm:cxn modelId="{8101A1B2-F5D7-A14F-B11F-186118DF9C4C}" type="presParOf" srcId="{61FB52F9-19C8-FF49-B20B-3E1E1C9EB41C}" destId="{7C2F21E8-23B2-0A4B-A41A-0D83E05CA0F6}" srcOrd="5" destOrd="0" presId="urn:microsoft.com/office/officeart/2005/8/layout/cycle5"/>
    <dgm:cxn modelId="{88AD89FB-EE6F-F34E-BADD-200BE182DBD1}" type="presParOf" srcId="{61FB52F9-19C8-FF49-B20B-3E1E1C9EB41C}" destId="{00AAEFB3-9F5D-8F4E-B477-3EB131F914F7}" srcOrd="6" destOrd="0" presId="urn:microsoft.com/office/officeart/2005/8/layout/cycle5"/>
    <dgm:cxn modelId="{449C1DA7-0D72-B244-8D63-F1197CF346C4}" type="presParOf" srcId="{61FB52F9-19C8-FF49-B20B-3E1E1C9EB41C}" destId="{7AD0B1A1-6CC2-274F-A1B0-405CB994FB92}" srcOrd="7" destOrd="0" presId="urn:microsoft.com/office/officeart/2005/8/layout/cycle5"/>
    <dgm:cxn modelId="{5489A3C2-F317-0743-88CB-0583E7A40C4A}" type="presParOf" srcId="{61FB52F9-19C8-FF49-B20B-3E1E1C9EB41C}" destId="{12B624F9-0811-C24D-93CF-A11C5352D3D2}" srcOrd="8" destOrd="0" presId="urn:microsoft.com/office/officeart/2005/8/layout/cycle5"/>
    <dgm:cxn modelId="{602B3B53-0803-1C4A-9A6F-515C2B30023E}" type="presParOf" srcId="{61FB52F9-19C8-FF49-B20B-3E1E1C9EB41C}" destId="{C9F5C40E-E5DA-1E41-9AC7-7BA0FD19B8BF}" srcOrd="9" destOrd="0" presId="urn:microsoft.com/office/officeart/2005/8/layout/cycle5"/>
    <dgm:cxn modelId="{6DCB3BE8-4D80-9C4B-9837-FD46942BDEE4}" type="presParOf" srcId="{61FB52F9-19C8-FF49-B20B-3E1E1C9EB41C}" destId="{59C161F0-39DA-A142-9D2E-4AD59C84947B}" srcOrd="10" destOrd="0" presId="urn:microsoft.com/office/officeart/2005/8/layout/cycle5"/>
    <dgm:cxn modelId="{FE36D597-7A8B-3243-A103-614A501EF5DA}" type="presParOf" srcId="{61FB52F9-19C8-FF49-B20B-3E1E1C9EB41C}" destId="{7AED732C-72E0-C34F-ADAD-04BFF04A46CE}" srcOrd="11" destOrd="0" presId="urn:microsoft.com/office/officeart/2005/8/layout/cycle5"/>
    <dgm:cxn modelId="{13A15F71-1392-8849-9603-CE6D444E47FA}" type="presParOf" srcId="{61FB52F9-19C8-FF49-B20B-3E1E1C9EB41C}" destId="{0ADBE7F7-BDED-434B-BF77-25A1D3BF7200}" srcOrd="12" destOrd="0" presId="urn:microsoft.com/office/officeart/2005/8/layout/cycle5"/>
    <dgm:cxn modelId="{1C4C3ABE-0315-214E-ACD7-0FF6C45008E3}" type="presParOf" srcId="{61FB52F9-19C8-FF49-B20B-3E1E1C9EB41C}" destId="{065F8C1B-DEEF-1547-BD7B-D811CDCD6E5F}" srcOrd="13" destOrd="0" presId="urn:microsoft.com/office/officeart/2005/8/layout/cycle5"/>
    <dgm:cxn modelId="{448C5F1C-D871-8C46-96EB-103CF6300E1A}" type="presParOf" srcId="{61FB52F9-19C8-FF49-B20B-3E1E1C9EB41C}" destId="{8529D193-7ACF-7A45-BD1F-A249BFB7CFF6}" srcOrd="14" destOrd="0" presId="urn:microsoft.com/office/officeart/2005/8/layout/cycle5"/>
    <dgm:cxn modelId="{2AA59C29-D164-0344-8DC8-B07440B70F7B}" type="presParOf" srcId="{61FB52F9-19C8-FF49-B20B-3E1E1C9EB41C}" destId="{7710CEC4-9F97-1F46-A717-F76D6BCFE6CF}" srcOrd="15" destOrd="0" presId="urn:microsoft.com/office/officeart/2005/8/layout/cycle5"/>
    <dgm:cxn modelId="{574B1BBC-CC8A-564D-9533-74630537AE75}" type="presParOf" srcId="{61FB52F9-19C8-FF49-B20B-3E1E1C9EB41C}" destId="{6A68B72D-3359-F346-81B7-0D15CAD69354}" srcOrd="16" destOrd="0" presId="urn:microsoft.com/office/officeart/2005/8/layout/cycle5"/>
    <dgm:cxn modelId="{8559787C-D3AF-EB4A-9D94-810BFD962843}" type="presParOf" srcId="{61FB52F9-19C8-FF49-B20B-3E1E1C9EB41C}" destId="{F876F42D-9452-FB43-B89F-2CC28B1FF108}" srcOrd="17" destOrd="0" presId="urn:microsoft.com/office/officeart/2005/8/layout/cycle5"/>
  </dgm:cxnLst>
  <dgm:bg/>
  <dgm:whole>
    <a:ln w="12700">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sz="quarter" idx="1"/>
          </p:nvPr>
        </p:nvSpPr>
        <p:spPr>
          <a:xfrm>
            <a:off x="5265809" y="2"/>
            <a:ext cx="4028440" cy="351737"/>
          </a:xfrm>
          <a:prstGeom prst="rect">
            <a:avLst/>
          </a:prstGeom>
        </p:spPr>
        <p:txBody>
          <a:bodyPr vert="horz" lIns="93174" tIns="46586" rIns="93174" bIns="46586" rtlCol="0"/>
          <a:lstStyle>
            <a:lvl1pPr algn="r">
              <a:defRPr sz="1200"/>
            </a:lvl1pPr>
          </a:lstStyle>
          <a:p>
            <a:fld id="{7CCA049B-3A46-4BDA-A8F5-2925B00FE570}" type="datetimeFigureOut">
              <a:rPr lang="en-US" smtClean="0"/>
              <a:t>5/16/2018</a:t>
            </a:fld>
            <a:endParaRPr lang="en-US" dirty="0"/>
          </a:p>
        </p:txBody>
      </p:sp>
      <p:sp>
        <p:nvSpPr>
          <p:cNvPr id="4" name="Footer Placeholder 3"/>
          <p:cNvSpPr>
            <a:spLocks noGrp="1"/>
          </p:cNvSpPr>
          <p:nvPr>
            <p:ph type="ftr" sz="quarter" idx="2"/>
          </p:nvPr>
        </p:nvSpPr>
        <p:spPr>
          <a:xfrm>
            <a:off x="0" y="6658664"/>
            <a:ext cx="4028440" cy="351736"/>
          </a:xfrm>
          <a:prstGeom prst="rect">
            <a:avLst/>
          </a:prstGeom>
        </p:spPr>
        <p:txBody>
          <a:bodyPr vert="horz" lIns="93174" tIns="46586" rIns="93174" bIns="465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4" tIns="46586" rIns="93174" bIns="46586" rtlCol="0" anchor="b"/>
          <a:lstStyle>
            <a:lvl1pPr algn="r">
              <a:defRPr sz="1200"/>
            </a:lvl1pPr>
          </a:lstStyle>
          <a:p>
            <a:fld id="{DBAA5490-FD59-4087-AC7E-016E8A4124C4}" type="slidenum">
              <a:rPr lang="en-US" smtClean="0"/>
              <a:t>‹#›</a:t>
            </a:fld>
            <a:endParaRPr lang="en-US" dirty="0"/>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idx="1"/>
          </p:nvPr>
        </p:nvSpPr>
        <p:spPr>
          <a:xfrm>
            <a:off x="5265809" y="2"/>
            <a:ext cx="4028440" cy="351737"/>
          </a:xfrm>
          <a:prstGeom prst="rect">
            <a:avLst/>
          </a:prstGeom>
        </p:spPr>
        <p:txBody>
          <a:bodyPr vert="horz" lIns="93174" tIns="46586" rIns="93174" bIns="46586" rtlCol="0"/>
          <a:lstStyle>
            <a:lvl1pPr algn="r">
              <a:defRPr sz="1200"/>
            </a:lvl1pPr>
          </a:lstStyle>
          <a:p>
            <a:fld id="{44C46CEC-428A-4DD0-A7C7-21AF8DE33E93}" type="datetimeFigureOut">
              <a:rPr lang="en-US" smtClean="0"/>
              <a:t>5/16/2018</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4" tIns="46586" rIns="93174" bIns="46586"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4" tIns="46586" rIns="93174"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4" tIns="46586" rIns="93174"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4" tIns="46586" rIns="93174" bIns="46586" rtlCol="0" anchor="b"/>
          <a:lstStyle>
            <a:lvl1pPr algn="r">
              <a:defRPr sz="1200"/>
            </a:lvl1pPr>
          </a:lstStyle>
          <a:p>
            <a:fld id="{4CBCEA92-F142-4D57-B507-37BDAF44710C}" type="slidenum">
              <a:rPr lang="en-US" smtClean="0"/>
              <a:t>‹#›</a:t>
            </a:fld>
            <a:endParaRPr lang="en-US" dirty="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grow the business we must understand the business.</a:t>
            </a:r>
          </a:p>
          <a:p>
            <a:r>
              <a:rPr lang="en-US" dirty="0"/>
              <a:t>  </a:t>
            </a:r>
          </a:p>
          <a:p>
            <a:r>
              <a:rPr lang="en-US" dirty="0"/>
              <a:t>Why would you be part of this company? </a:t>
            </a:r>
          </a:p>
          <a:p>
            <a:r>
              <a:rPr lang="en-US" dirty="0"/>
              <a:t>We know it is a great company.  Great opportunity!</a:t>
            </a:r>
          </a:p>
          <a:p>
            <a:endParaRPr lang="en-US" dirty="0"/>
          </a:p>
          <a:p>
            <a:r>
              <a:rPr lang="en-US" dirty="0"/>
              <a:t>Our company also has GREAT Technology.  Not only great technology – but we innovate, we measure, monitor and improve.</a:t>
            </a:r>
          </a:p>
          <a:p>
            <a:endParaRPr lang="en-US" dirty="0"/>
          </a:p>
          <a:p>
            <a:r>
              <a:rPr lang="en-US" dirty="0"/>
              <a:t>We need to understand our technology for </a:t>
            </a:r>
          </a:p>
          <a:p>
            <a:pPr marL="171450" indent="-171450">
              <a:buFont typeface="Arial" panose="020B0604020202020204" pitchFamily="34" charset="0"/>
              <a:buChar char="•"/>
            </a:pPr>
            <a:r>
              <a:rPr lang="en-US" dirty="0"/>
              <a:t>speed/reliability</a:t>
            </a:r>
          </a:p>
          <a:p>
            <a:pPr marL="171450" indent="-171450">
              <a:buFont typeface="Arial" panose="020B0604020202020204" pitchFamily="34" charset="0"/>
              <a:buChar char="•"/>
            </a:pPr>
            <a:r>
              <a:rPr lang="en-US" dirty="0"/>
              <a:t>What are customers  are doing?  How they use the site?</a:t>
            </a:r>
          </a:p>
          <a:p>
            <a:pPr marL="171450" indent="-171450">
              <a:buFont typeface="Arial" panose="020B0604020202020204" pitchFamily="34" charset="0"/>
              <a:buChar char="•"/>
            </a:pPr>
            <a:r>
              <a:rPr lang="en-US" dirty="0"/>
              <a:t>What do they want?</a:t>
            </a:r>
          </a:p>
          <a:p>
            <a:pPr marL="0" indent="0">
              <a:buFont typeface="Arial" panose="020B0604020202020204" pitchFamily="34" charset="0"/>
              <a:buNone/>
            </a:pPr>
            <a:endParaRPr lang="en-US" dirty="0"/>
          </a:p>
          <a:p>
            <a:r>
              <a:rPr lang="en-US" dirty="0"/>
              <a:t>Big data, </a:t>
            </a:r>
            <a:r>
              <a:rPr lang="en-US" dirty="0" err="1"/>
              <a:t>visutalization</a:t>
            </a:r>
            <a:endParaRPr lang="en-US" dirty="0"/>
          </a:p>
          <a:p>
            <a:endParaRPr lang="en-US" dirty="0"/>
          </a:p>
          <a:p>
            <a:endParaRPr lang="en-US" dirty="0"/>
          </a:p>
          <a:p>
            <a:pPr lvl="0">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a:t>
            </a:fld>
            <a:endParaRPr lang="en-US" dirty="0"/>
          </a:p>
        </p:txBody>
      </p:sp>
    </p:spTree>
    <p:extLst>
      <p:ext uri="{BB962C8B-B14F-4D97-AF65-F5344CB8AC3E}">
        <p14:creationId xmlns:p14="http://schemas.microsoft.com/office/powerpoint/2010/main" val="4183173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21</a:t>
            </a:fld>
            <a:endParaRPr lang="en-US" dirty="0"/>
          </a:p>
        </p:txBody>
      </p:sp>
    </p:spTree>
    <p:extLst>
      <p:ext uri="{BB962C8B-B14F-4D97-AF65-F5344CB8AC3E}">
        <p14:creationId xmlns:p14="http://schemas.microsoft.com/office/powerpoint/2010/main" val="155122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accent6">
                    <a:lumMod val="75000"/>
                  </a:schemeClr>
                </a:solidFill>
                <a:latin typeface="Helvetica" charset="0"/>
                <a:ea typeface="Helvetica" charset="0"/>
                <a:cs typeface="Helvetica" charset="0"/>
              </a:rPr>
              <a:t>VISUALIZE</a:t>
            </a:r>
          </a:p>
          <a:p>
            <a:pPr marL="285750" indent="-285750">
              <a:buFont typeface="Arial" panose="020B0604020202020204" pitchFamily="34" charset="0"/>
              <a:buChar char="•"/>
            </a:pPr>
            <a:r>
              <a:rPr lang="en-US" sz="1200" dirty="0">
                <a:latin typeface="Arial" charset="0"/>
                <a:ea typeface="Arial" charset="0"/>
                <a:cs typeface="Arial" charset="0"/>
              </a:rPr>
              <a:t>Big Data</a:t>
            </a:r>
          </a:p>
          <a:p>
            <a:pPr marL="285750" indent="-285750">
              <a:buFont typeface="Arial" panose="020B0604020202020204" pitchFamily="34" charset="0"/>
              <a:buChar char="•"/>
            </a:pPr>
            <a:r>
              <a:rPr lang="en-US" sz="1200" dirty="0">
                <a:latin typeface="Arial" charset="0"/>
                <a:ea typeface="Arial" charset="0"/>
                <a:cs typeface="Arial" charset="0"/>
              </a:rPr>
              <a:t>Issue Identification</a:t>
            </a:r>
          </a:p>
          <a:p>
            <a:pPr marL="285750" indent="-285750">
              <a:buFont typeface="Arial" panose="020B0604020202020204" pitchFamily="34" charset="0"/>
              <a:buChar char="•"/>
            </a:pPr>
            <a:r>
              <a:rPr lang="en-US" sz="1200" dirty="0">
                <a:latin typeface="Arial" charset="0"/>
                <a:ea typeface="Arial" charset="0"/>
                <a:cs typeface="Arial" charset="0"/>
              </a:rPr>
              <a:t>Understand context</a:t>
            </a:r>
            <a:endParaRPr lang="en-US" sz="1200" dirty="0">
              <a:latin typeface="Helvetica" charset="0"/>
              <a:ea typeface="Helvetica" charset="0"/>
              <a:cs typeface="Helvetica" charset="0"/>
            </a:endParaRPr>
          </a:p>
          <a:p>
            <a:endParaRPr lang="en-US" dirty="0"/>
          </a:p>
          <a:p>
            <a:r>
              <a:rPr lang="en-US" sz="1200" b="1" dirty="0">
                <a:solidFill>
                  <a:schemeClr val="accent6">
                    <a:lumMod val="75000"/>
                  </a:schemeClr>
                </a:solidFill>
                <a:latin typeface="Helvetica" charset="0"/>
                <a:ea typeface="Helvetica" charset="0"/>
                <a:cs typeface="Helvetica" charset="0"/>
              </a:rPr>
              <a:t>ALERT AND MONITOR</a:t>
            </a:r>
          </a:p>
          <a:p>
            <a:pPr marL="285750" indent="-285750">
              <a:buFont typeface="Arial" panose="020B0604020202020204" pitchFamily="34" charset="0"/>
              <a:buChar char="•"/>
            </a:pPr>
            <a:r>
              <a:rPr lang="en-US" sz="1200" dirty="0">
                <a:latin typeface="Arial" charset="0"/>
                <a:ea typeface="Arial" charset="0"/>
                <a:cs typeface="Arial" charset="0"/>
              </a:rPr>
              <a:t>Monitor customer experience indicators </a:t>
            </a:r>
          </a:p>
          <a:p>
            <a:pPr marL="285750" indent="-285750">
              <a:buFont typeface="Arial" panose="020B0604020202020204" pitchFamily="34" charset="0"/>
              <a:buChar char="•"/>
            </a:pPr>
            <a:r>
              <a:rPr lang="en-US" sz="1200" dirty="0">
                <a:latin typeface="Arial" charset="0"/>
                <a:ea typeface="Arial" charset="0"/>
                <a:cs typeface="Arial" charset="0"/>
              </a:rPr>
              <a:t>Alert on Issues</a:t>
            </a:r>
          </a:p>
          <a:p>
            <a:pPr marL="285750" indent="-285750">
              <a:buFont typeface="Arial" panose="020B0604020202020204" pitchFamily="34" charset="0"/>
              <a:buChar char="•"/>
            </a:pPr>
            <a:r>
              <a:rPr lang="en-US" sz="1200" dirty="0">
                <a:latin typeface="Arial" charset="0"/>
                <a:ea typeface="Arial" charset="0"/>
                <a:cs typeface="Arial" charset="0"/>
              </a:rPr>
              <a:t>Feedback from customers</a:t>
            </a:r>
            <a:endParaRPr lang="en-US" sz="1200" b="1" dirty="0">
              <a:solidFill>
                <a:srgbClr val="F49800"/>
              </a:solidFill>
              <a:latin typeface="Arial" charset="0"/>
              <a:ea typeface="Arial" charset="0"/>
              <a:cs typeface="Arial" charset="0"/>
            </a:endParaRPr>
          </a:p>
          <a:p>
            <a:endParaRPr lang="en-US" dirty="0"/>
          </a:p>
          <a:p>
            <a:r>
              <a:rPr lang="en-US" sz="1200" b="1" dirty="0">
                <a:solidFill>
                  <a:schemeClr val="accent6">
                    <a:lumMod val="75000"/>
                  </a:schemeClr>
                </a:solidFill>
                <a:latin typeface="Helvetica" charset="0"/>
                <a:ea typeface="Helvetica" charset="0"/>
                <a:cs typeface="Helvetica" charset="0"/>
              </a:rPr>
              <a:t>ANALYZE</a:t>
            </a:r>
          </a:p>
          <a:p>
            <a:pPr marL="285750" indent="-285750">
              <a:buFont typeface="Arial" panose="020B0604020202020204" pitchFamily="34" charset="0"/>
              <a:buChar char="•"/>
            </a:pPr>
            <a:r>
              <a:rPr lang="en-US" sz="1200" dirty="0">
                <a:latin typeface="Arial" charset="0"/>
                <a:ea typeface="Arial" charset="0"/>
                <a:cs typeface="Arial" charset="0"/>
              </a:rPr>
              <a:t>What is working, what needs improvement</a:t>
            </a:r>
          </a:p>
          <a:p>
            <a:pPr marL="285750" indent="-285750">
              <a:buFont typeface="Arial" panose="020B0604020202020204" pitchFamily="34" charset="0"/>
              <a:buChar char="•"/>
            </a:pPr>
            <a:r>
              <a:rPr lang="en-US" sz="1200" dirty="0">
                <a:latin typeface="Arial" charset="0"/>
                <a:ea typeface="Arial" charset="0"/>
                <a:cs typeface="Arial" charset="0"/>
              </a:rPr>
              <a:t>Monitors/Analytics to understand customer behavior</a:t>
            </a:r>
          </a:p>
          <a:p>
            <a:endParaRPr lang="en-US" dirty="0"/>
          </a:p>
          <a:p>
            <a:r>
              <a:rPr lang="en-US" sz="1200" b="1" dirty="0">
                <a:solidFill>
                  <a:schemeClr val="accent6">
                    <a:lumMod val="75000"/>
                  </a:schemeClr>
                </a:solidFill>
                <a:latin typeface="Helvetica" charset="0"/>
                <a:ea typeface="Helvetica" charset="0"/>
                <a:cs typeface="Helvetica" charset="0"/>
              </a:rPr>
              <a:t>QUANTIFY</a:t>
            </a:r>
            <a:endParaRPr lang="en-US" sz="1200" b="1" dirty="0">
              <a:solidFill>
                <a:srgbClr val="F49800"/>
              </a:solidFill>
              <a:latin typeface="Helvetica" charset="0"/>
              <a:ea typeface="Helvetica" charset="0"/>
              <a:cs typeface="Helvetica" charset="0"/>
            </a:endParaRPr>
          </a:p>
          <a:p>
            <a:pPr marL="285750" indent="-285750">
              <a:buFont typeface="Arial" panose="020B0604020202020204" pitchFamily="34" charset="0"/>
              <a:buChar char="•"/>
            </a:pPr>
            <a:r>
              <a:rPr lang="en-US" sz="1200" dirty="0">
                <a:latin typeface="Arial" charset="0"/>
                <a:ea typeface="Arial" charset="0"/>
                <a:cs typeface="Arial" charset="0"/>
              </a:rPr>
              <a:t>How many customers?</a:t>
            </a:r>
          </a:p>
          <a:p>
            <a:pPr marL="285750" indent="-285750">
              <a:buFont typeface="Arial" panose="020B0604020202020204" pitchFamily="34" charset="0"/>
              <a:buChar char="•"/>
            </a:pPr>
            <a:r>
              <a:rPr lang="en-US" sz="1200" dirty="0">
                <a:latin typeface="Arial" charset="0"/>
                <a:ea typeface="Arial" charset="0"/>
                <a:cs typeface="Arial" charset="0"/>
              </a:rPr>
              <a:t>Impact size?</a:t>
            </a:r>
          </a:p>
          <a:p>
            <a:r>
              <a:rPr lang="en-US" sz="1200" i="1" dirty="0">
                <a:latin typeface="Arial" charset="0"/>
                <a:ea typeface="Arial" charset="0"/>
                <a:cs typeface="Arial" charset="0"/>
              </a:rPr>
              <a:t>Enables prioritization</a:t>
            </a:r>
            <a:endParaRPr lang="en-US" sz="1200" i="1" dirty="0">
              <a:latin typeface="Helvetica" charset="0"/>
              <a:ea typeface="Helvetica" charset="0"/>
              <a:cs typeface="Helvetica" charset="0"/>
            </a:endParaRPr>
          </a:p>
          <a:p>
            <a:endParaRPr lang="en-US" dirty="0"/>
          </a:p>
          <a:p>
            <a:r>
              <a:rPr lang="en-US" sz="1200" b="1" dirty="0">
                <a:solidFill>
                  <a:schemeClr val="accent6">
                    <a:lumMod val="75000"/>
                  </a:schemeClr>
                </a:solidFill>
                <a:latin typeface="Helvetica" charset="0"/>
                <a:ea typeface="Helvetica" charset="0"/>
                <a:cs typeface="Helvetica" charset="0"/>
              </a:rPr>
              <a:t>RESOLVE</a:t>
            </a:r>
            <a:endParaRPr lang="en-US" sz="1200" b="1" dirty="0">
              <a:solidFill>
                <a:srgbClr val="F49800"/>
              </a:solidFill>
              <a:latin typeface="Helvetica" charset="0"/>
              <a:ea typeface="Helvetica" charset="0"/>
              <a:cs typeface="Helvetica" charset="0"/>
            </a:endParaRPr>
          </a:p>
          <a:p>
            <a:pPr marL="285750" indent="-285750">
              <a:buFont typeface="Arial" panose="020B0604020202020204" pitchFamily="34" charset="0"/>
              <a:buChar char="•"/>
            </a:pPr>
            <a:r>
              <a:rPr lang="en-US" sz="1200" dirty="0">
                <a:latin typeface="Arial" charset="0"/>
                <a:ea typeface="Arial" charset="0"/>
                <a:cs typeface="Arial" charset="0"/>
              </a:rPr>
              <a:t>Fix issues technically</a:t>
            </a:r>
          </a:p>
          <a:p>
            <a:pPr marL="285750" indent="-285750">
              <a:buFont typeface="Arial" panose="020B0604020202020204" pitchFamily="34" charset="0"/>
              <a:buChar char="•"/>
            </a:pPr>
            <a:r>
              <a:rPr lang="en-US" sz="1200" dirty="0">
                <a:latin typeface="Arial" charset="0"/>
                <a:ea typeface="Arial" charset="0"/>
                <a:cs typeface="Arial" charset="0"/>
              </a:rPr>
              <a:t>Resolve issues with Customer Experiences</a:t>
            </a:r>
          </a:p>
          <a:p>
            <a:r>
              <a:rPr lang="en-US" sz="1200" i="1" dirty="0">
                <a:latin typeface="Arial" charset="0"/>
                <a:ea typeface="Arial" charset="0"/>
                <a:cs typeface="Arial" charset="0"/>
              </a:rPr>
              <a:t>Delight the Customer</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22</a:t>
            </a:fld>
            <a:endParaRPr lang="en-US" dirty="0"/>
          </a:p>
        </p:txBody>
      </p:sp>
    </p:spTree>
    <p:extLst>
      <p:ext uri="{BB962C8B-B14F-4D97-AF65-F5344CB8AC3E}">
        <p14:creationId xmlns:p14="http://schemas.microsoft.com/office/powerpoint/2010/main" val="37879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great analytics.</a:t>
            </a:r>
          </a:p>
          <a:p>
            <a:r>
              <a:rPr lang="en-US" dirty="0"/>
              <a:t>Wouldn’t it be great – if you could see what is happening on YOUR site?</a:t>
            </a:r>
          </a:p>
          <a:p>
            <a:r>
              <a:rPr lang="en-US" dirty="0"/>
              <a:t>Your portal.  Only yours – just what is happen?  Who if visiting?   Where are they coming from?</a:t>
            </a:r>
          </a:p>
          <a:p>
            <a:endParaRPr lang="en-US" dirty="0"/>
          </a:p>
          <a:p>
            <a:r>
              <a:rPr lang="en-US" dirty="0"/>
              <a:t>You can.</a:t>
            </a:r>
          </a:p>
          <a:p>
            <a:r>
              <a:rPr lang="en-US" dirty="0"/>
              <a:t>We have enabled Google Analytics – for your portals, your websites.  For SHOP, </a:t>
            </a:r>
            <a:r>
              <a:rPr lang="en-US" dirty="0" err="1"/>
              <a:t>MotivesCosmetics</a:t>
            </a:r>
            <a:r>
              <a:rPr lang="en-US" dirty="0"/>
              <a:t>, - all customer facing sites.</a:t>
            </a:r>
          </a:p>
        </p:txBody>
      </p:sp>
      <p:sp>
        <p:nvSpPr>
          <p:cNvPr id="4" name="Slide Number Placeholder 3"/>
          <p:cNvSpPr>
            <a:spLocks noGrp="1"/>
          </p:cNvSpPr>
          <p:nvPr>
            <p:ph type="sldNum" sz="quarter" idx="10"/>
          </p:nvPr>
        </p:nvSpPr>
        <p:spPr/>
        <p:txBody>
          <a:bodyPr/>
          <a:lstStyle/>
          <a:p>
            <a:fld id="{4CBCEA92-F142-4D57-B507-37BDAF44710C}" type="slidenum">
              <a:rPr lang="en-US" smtClean="0"/>
              <a:t>26</a:t>
            </a:fld>
            <a:endParaRPr lang="en-US" dirty="0"/>
          </a:p>
        </p:txBody>
      </p:sp>
    </p:spTree>
    <p:extLst>
      <p:ext uri="{BB962C8B-B14F-4D97-AF65-F5344CB8AC3E}">
        <p14:creationId xmlns:p14="http://schemas.microsoft.com/office/powerpoint/2010/main" val="2552281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what visitors are on your site –</a:t>
            </a:r>
          </a:p>
          <a:p>
            <a:r>
              <a:rPr lang="en-US" dirty="0"/>
              <a:t>AT ANY TIME!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27</a:t>
            </a:fld>
            <a:endParaRPr lang="en-US" dirty="0"/>
          </a:p>
        </p:txBody>
      </p:sp>
    </p:spTree>
    <p:extLst>
      <p:ext uri="{BB962C8B-B14F-4D97-AF65-F5344CB8AC3E}">
        <p14:creationId xmlns:p14="http://schemas.microsoft.com/office/powerpoint/2010/main" val="280671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Demographics</a:t>
            </a:r>
          </a:p>
          <a:p>
            <a:pPr marL="171450" indent="-171450">
              <a:buFont typeface="Arial" panose="020B0604020202020204" pitchFamily="34" charset="0"/>
              <a:buChar char="•"/>
            </a:pPr>
            <a:r>
              <a:rPr lang="en-US" dirty="0"/>
              <a:t>Who is visiting your site?</a:t>
            </a:r>
          </a:p>
          <a:p>
            <a:pPr marL="171450" indent="-171450">
              <a:buFont typeface="Arial" panose="020B0604020202020204" pitchFamily="34" charset="0"/>
              <a:buChar char="•"/>
            </a:pPr>
            <a:r>
              <a:rPr lang="en-US" dirty="0"/>
              <a:t>Age range</a:t>
            </a:r>
          </a:p>
          <a:p>
            <a:pPr marL="171450" indent="-171450">
              <a:buFont typeface="Arial" panose="020B0604020202020204" pitchFamily="34" charset="0"/>
              <a:buChar char="•"/>
            </a:pPr>
            <a:r>
              <a:rPr lang="en-US" dirty="0"/>
              <a:t>Gender?</a:t>
            </a:r>
          </a:p>
          <a:p>
            <a:pPr marL="171450" indent="-171450">
              <a:buFont typeface="Arial" panose="020B0604020202020204" pitchFamily="34" charset="0"/>
              <a:buChar char="•"/>
            </a:pPr>
            <a:r>
              <a:rPr lang="en-US" dirty="0"/>
              <a:t>Location</a:t>
            </a:r>
          </a:p>
        </p:txBody>
      </p:sp>
      <p:sp>
        <p:nvSpPr>
          <p:cNvPr id="4" name="Slide Number Placeholder 3"/>
          <p:cNvSpPr>
            <a:spLocks noGrp="1"/>
          </p:cNvSpPr>
          <p:nvPr>
            <p:ph type="sldNum" sz="quarter" idx="10"/>
          </p:nvPr>
        </p:nvSpPr>
        <p:spPr/>
        <p:txBody>
          <a:bodyPr/>
          <a:lstStyle/>
          <a:p>
            <a:fld id="{4CBCEA92-F142-4D57-B507-37BDAF44710C}" type="slidenum">
              <a:rPr lang="en-US" smtClean="0"/>
              <a:t>28</a:t>
            </a:fld>
            <a:endParaRPr lang="en-US" dirty="0"/>
          </a:p>
        </p:txBody>
      </p:sp>
    </p:spTree>
    <p:extLst>
      <p:ext uri="{BB962C8B-B14F-4D97-AF65-F5344CB8AC3E}">
        <p14:creationId xmlns:p14="http://schemas.microsoft.com/office/powerpoint/2010/main" val="374625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Where is traffic coming from?</a:t>
            </a:r>
          </a:p>
          <a:p>
            <a:pPr marL="171450" indent="-171450">
              <a:buFont typeface="Arial" panose="020B0604020202020204" pitchFamily="34" charset="0"/>
              <a:buChar char="•"/>
            </a:pPr>
            <a:r>
              <a:rPr lang="en-US" dirty="0"/>
              <a:t>Which Countries?</a:t>
            </a:r>
          </a:p>
          <a:p>
            <a:pPr marL="171450" indent="-171450">
              <a:buFont typeface="Arial" panose="020B0604020202020204" pitchFamily="34" charset="0"/>
              <a:buChar char="•"/>
            </a:pPr>
            <a:r>
              <a:rPr lang="en-US" dirty="0"/>
              <a:t>What kind of devices are they using</a:t>
            </a:r>
          </a:p>
          <a:p>
            <a:pPr marL="171450" indent="-171450">
              <a:buFont typeface="Arial" panose="020B0604020202020204" pitchFamily="34" charset="0"/>
              <a:buChar char="•"/>
            </a:pPr>
            <a:r>
              <a:rPr lang="en-US" dirty="0"/>
              <a:t>Which sites did they come from?</a:t>
            </a:r>
          </a:p>
        </p:txBody>
      </p:sp>
      <p:sp>
        <p:nvSpPr>
          <p:cNvPr id="4" name="Slide Number Placeholder 3"/>
          <p:cNvSpPr>
            <a:spLocks noGrp="1"/>
          </p:cNvSpPr>
          <p:nvPr>
            <p:ph type="sldNum" sz="quarter" idx="10"/>
          </p:nvPr>
        </p:nvSpPr>
        <p:spPr/>
        <p:txBody>
          <a:bodyPr/>
          <a:lstStyle/>
          <a:p>
            <a:fld id="{4CBCEA92-F142-4D57-B507-37BDAF44710C}" type="slidenum">
              <a:rPr lang="en-US" smtClean="0"/>
              <a:t>29</a:t>
            </a:fld>
            <a:endParaRPr lang="en-US" dirty="0"/>
          </a:p>
        </p:txBody>
      </p:sp>
    </p:spTree>
    <p:extLst>
      <p:ext uri="{BB962C8B-B14F-4D97-AF65-F5344CB8AC3E}">
        <p14:creationId xmlns:p14="http://schemas.microsoft.com/office/powerpoint/2010/main" val="360465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Website Traffic</a:t>
            </a:r>
          </a:p>
          <a:p>
            <a:pPr marL="171450" indent="-171450">
              <a:buFont typeface="Arial" panose="020B0604020202020204" pitchFamily="34" charset="0"/>
              <a:buChar char="•"/>
            </a:pPr>
            <a:r>
              <a:rPr lang="en-US" dirty="0"/>
              <a:t>See Websites that are referring traffic.   </a:t>
            </a:r>
          </a:p>
          <a:p>
            <a:pPr marL="171450" indent="-171450">
              <a:buFont typeface="Arial" panose="020B0604020202020204" pitchFamily="34" charset="0"/>
              <a:buChar char="•"/>
            </a:pPr>
            <a:r>
              <a:rPr lang="en-US" dirty="0"/>
              <a:t>Do you have a blog, or a social media post?  See if this is working – you have visibility into tracking if people clicked from your post to your site.</a:t>
            </a:r>
          </a:p>
        </p:txBody>
      </p:sp>
      <p:sp>
        <p:nvSpPr>
          <p:cNvPr id="4" name="Slide Number Placeholder 3"/>
          <p:cNvSpPr>
            <a:spLocks noGrp="1"/>
          </p:cNvSpPr>
          <p:nvPr>
            <p:ph type="sldNum" sz="quarter" idx="10"/>
          </p:nvPr>
        </p:nvSpPr>
        <p:spPr/>
        <p:txBody>
          <a:bodyPr/>
          <a:lstStyle/>
          <a:p>
            <a:fld id="{4CBCEA92-F142-4D57-B507-37BDAF44710C}" type="slidenum">
              <a:rPr lang="en-US" smtClean="0"/>
              <a:t>30</a:t>
            </a:fld>
            <a:endParaRPr lang="en-US" dirty="0"/>
          </a:p>
        </p:txBody>
      </p:sp>
    </p:spTree>
    <p:extLst>
      <p:ext uri="{BB962C8B-B14F-4D97-AF65-F5344CB8AC3E}">
        <p14:creationId xmlns:p14="http://schemas.microsoft.com/office/powerpoint/2010/main" val="736279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a:t>
            </a:r>
          </a:p>
          <a:p>
            <a:pPr marL="171450" indent="-171450">
              <a:buFont typeface="Arial" panose="020B0604020202020204" pitchFamily="34" charset="0"/>
              <a:buChar char="•"/>
            </a:pPr>
            <a:r>
              <a:rPr lang="en-US" dirty="0"/>
              <a:t>Details on your site visits</a:t>
            </a:r>
          </a:p>
          <a:p>
            <a:pPr marL="171450" indent="-171450">
              <a:buFont typeface="Arial" panose="020B0604020202020204" pitchFamily="34" charset="0"/>
              <a:buChar char="•"/>
            </a:pPr>
            <a:r>
              <a:rPr lang="en-US" dirty="0"/>
              <a:t>Most Frequently Viewed Pages</a:t>
            </a:r>
          </a:p>
          <a:p>
            <a:pPr marL="171450" indent="-171450">
              <a:buFont typeface="Arial" panose="020B0604020202020204" pitchFamily="34" charset="0"/>
              <a:buChar char="•"/>
            </a:pPr>
            <a:r>
              <a:rPr lang="en-US" dirty="0"/>
              <a:t>Time Spent on Site</a:t>
            </a:r>
          </a:p>
          <a:p>
            <a:pPr marL="171450" indent="-171450">
              <a:buFont typeface="Arial" panose="020B0604020202020204" pitchFamily="34" charset="0"/>
              <a:buChar char="•"/>
            </a:pPr>
            <a:r>
              <a:rPr lang="en-US" dirty="0"/>
              <a:t>Conversion Rate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31</a:t>
            </a:fld>
            <a:endParaRPr lang="en-US" dirty="0"/>
          </a:p>
        </p:txBody>
      </p:sp>
    </p:spTree>
    <p:extLst>
      <p:ext uri="{BB962C8B-B14F-4D97-AF65-F5344CB8AC3E}">
        <p14:creationId xmlns:p14="http://schemas.microsoft.com/office/powerpoint/2010/main" val="927540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to go to sign up for Google Analytics first</a:t>
            </a:r>
          </a:p>
          <a:p>
            <a:endParaRPr lang="en-US" dirty="0"/>
          </a:p>
          <a:p>
            <a:r>
              <a:rPr lang="en-US" dirty="0"/>
              <a:t>In </a:t>
            </a:r>
            <a:r>
              <a:rPr lang="en-US" dirty="0" err="1"/>
              <a:t>UnFranchise</a:t>
            </a:r>
            <a:endParaRPr lang="en-US" dirty="0"/>
          </a:p>
          <a:p>
            <a:r>
              <a:rPr lang="en-US" dirty="0"/>
              <a:t>My Account &gt; My Services &gt; Web Admin</a:t>
            </a:r>
          </a:p>
          <a:p>
            <a:r>
              <a:rPr lang="en-US" dirty="0"/>
              <a:t> </a:t>
            </a:r>
          </a:p>
        </p:txBody>
      </p:sp>
      <p:sp>
        <p:nvSpPr>
          <p:cNvPr id="4" name="Slide Number Placeholder 3"/>
          <p:cNvSpPr>
            <a:spLocks noGrp="1"/>
          </p:cNvSpPr>
          <p:nvPr>
            <p:ph type="sldNum" sz="quarter" idx="10"/>
          </p:nvPr>
        </p:nvSpPr>
        <p:spPr/>
        <p:txBody>
          <a:bodyPr/>
          <a:lstStyle/>
          <a:p>
            <a:fld id="{4CBCEA92-F142-4D57-B507-37BDAF44710C}" type="slidenum">
              <a:rPr lang="en-US" smtClean="0"/>
              <a:t>32</a:t>
            </a:fld>
            <a:endParaRPr lang="en-US" dirty="0"/>
          </a:p>
        </p:txBody>
      </p:sp>
    </p:spTree>
    <p:extLst>
      <p:ext uri="{BB962C8B-B14F-4D97-AF65-F5344CB8AC3E}">
        <p14:creationId xmlns:p14="http://schemas.microsoft.com/office/powerpoint/2010/main" val="3331406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EDIT</a:t>
            </a:r>
          </a:p>
        </p:txBody>
      </p:sp>
      <p:sp>
        <p:nvSpPr>
          <p:cNvPr id="4" name="Slide Number Placeholder 3"/>
          <p:cNvSpPr>
            <a:spLocks noGrp="1"/>
          </p:cNvSpPr>
          <p:nvPr>
            <p:ph type="sldNum" sz="quarter" idx="10"/>
          </p:nvPr>
        </p:nvSpPr>
        <p:spPr/>
        <p:txBody>
          <a:bodyPr/>
          <a:lstStyle/>
          <a:p>
            <a:fld id="{4CBCEA92-F142-4D57-B507-37BDAF44710C}" type="slidenum">
              <a:rPr lang="en-US" smtClean="0"/>
              <a:t>33</a:t>
            </a:fld>
            <a:endParaRPr lang="en-US" dirty="0"/>
          </a:p>
        </p:txBody>
      </p:sp>
    </p:spTree>
    <p:extLst>
      <p:ext uri="{BB962C8B-B14F-4D97-AF65-F5344CB8AC3E}">
        <p14:creationId xmlns:p14="http://schemas.microsoft.com/office/powerpoint/2010/main" val="1723624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5</a:t>
            </a:fld>
            <a:endParaRPr lang="en-US" dirty="0"/>
          </a:p>
        </p:txBody>
      </p:sp>
    </p:spTree>
    <p:extLst>
      <p:ext uri="{BB962C8B-B14F-4D97-AF65-F5344CB8AC3E}">
        <p14:creationId xmlns:p14="http://schemas.microsoft.com/office/powerpoint/2010/main" val="985126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a </a:t>
            </a:r>
          </a:p>
          <a:p>
            <a:r>
              <a:rPr lang="en-US" dirty="0"/>
              <a:t>Google Analytics Tracking ID</a:t>
            </a:r>
          </a:p>
          <a:p>
            <a:endParaRPr lang="en-US" dirty="0"/>
          </a:p>
          <a:p>
            <a:r>
              <a:rPr lang="en-US" dirty="0"/>
              <a:t>From google.  Insert this here.</a:t>
            </a:r>
          </a:p>
        </p:txBody>
      </p:sp>
      <p:sp>
        <p:nvSpPr>
          <p:cNvPr id="4" name="Slide Number Placeholder 3"/>
          <p:cNvSpPr>
            <a:spLocks noGrp="1"/>
          </p:cNvSpPr>
          <p:nvPr>
            <p:ph type="sldNum" sz="quarter" idx="10"/>
          </p:nvPr>
        </p:nvSpPr>
        <p:spPr/>
        <p:txBody>
          <a:bodyPr/>
          <a:lstStyle/>
          <a:p>
            <a:fld id="{4CBCEA92-F142-4D57-B507-37BDAF44710C}" type="slidenum">
              <a:rPr lang="en-US" smtClean="0"/>
              <a:t>34</a:t>
            </a:fld>
            <a:endParaRPr lang="en-US" dirty="0"/>
          </a:p>
        </p:txBody>
      </p:sp>
    </p:spTree>
    <p:extLst>
      <p:ext uri="{BB962C8B-B14F-4D97-AF65-F5344CB8AC3E}">
        <p14:creationId xmlns:p14="http://schemas.microsoft.com/office/powerpoint/2010/main" val="2600020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 GA</a:t>
            </a:r>
          </a:p>
          <a:p>
            <a:r>
              <a:rPr lang="en-US" dirty="0"/>
              <a:t>Anywhere with the mobile apps from Google.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35</a:t>
            </a:fld>
            <a:endParaRPr lang="en-US" dirty="0"/>
          </a:p>
        </p:txBody>
      </p:sp>
    </p:spTree>
    <p:extLst>
      <p:ext uri="{BB962C8B-B14F-4D97-AF65-F5344CB8AC3E}">
        <p14:creationId xmlns:p14="http://schemas.microsoft.com/office/powerpoint/2010/main" val="704702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36</a:t>
            </a:fld>
            <a:endParaRPr lang="en-US" dirty="0"/>
          </a:p>
        </p:txBody>
      </p:sp>
    </p:spTree>
    <p:extLst>
      <p:ext uri="{BB962C8B-B14F-4D97-AF65-F5344CB8AC3E}">
        <p14:creationId xmlns:p14="http://schemas.microsoft.com/office/powerpoint/2010/main" val="110679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38</a:t>
            </a:fld>
            <a:endParaRPr lang="en-US" dirty="0"/>
          </a:p>
        </p:txBody>
      </p:sp>
    </p:spTree>
    <p:extLst>
      <p:ext uri="{BB962C8B-B14F-4D97-AF65-F5344CB8AC3E}">
        <p14:creationId xmlns:p14="http://schemas.microsoft.com/office/powerpoint/2010/main" val="1689598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39</a:t>
            </a:fld>
            <a:endParaRPr lang="en-US" dirty="0"/>
          </a:p>
        </p:txBody>
      </p:sp>
    </p:spTree>
    <p:extLst>
      <p:ext uri="{BB962C8B-B14F-4D97-AF65-F5344CB8AC3E}">
        <p14:creationId xmlns:p14="http://schemas.microsoft.com/office/powerpoint/2010/main" val="4015458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40</a:t>
            </a:fld>
            <a:endParaRPr lang="en-US" dirty="0"/>
          </a:p>
        </p:txBody>
      </p:sp>
    </p:spTree>
    <p:extLst>
      <p:ext uri="{BB962C8B-B14F-4D97-AF65-F5344CB8AC3E}">
        <p14:creationId xmlns:p14="http://schemas.microsoft.com/office/powerpoint/2010/main" val="526416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41</a:t>
            </a:fld>
            <a:endParaRPr lang="en-US" dirty="0"/>
          </a:p>
        </p:txBody>
      </p:sp>
    </p:spTree>
    <p:extLst>
      <p:ext uri="{BB962C8B-B14F-4D97-AF65-F5344CB8AC3E}">
        <p14:creationId xmlns:p14="http://schemas.microsoft.com/office/powerpoint/2010/main" val="1113065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42</a:t>
            </a:fld>
            <a:endParaRPr lang="en-US" dirty="0"/>
          </a:p>
        </p:txBody>
      </p:sp>
    </p:spTree>
    <p:extLst>
      <p:ext uri="{BB962C8B-B14F-4D97-AF65-F5344CB8AC3E}">
        <p14:creationId xmlns:p14="http://schemas.microsoft.com/office/powerpoint/2010/main" val="1606352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43</a:t>
            </a:fld>
            <a:endParaRPr lang="en-US" dirty="0"/>
          </a:p>
        </p:txBody>
      </p:sp>
    </p:spTree>
    <p:extLst>
      <p:ext uri="{BB962C8B-B14F-4D97-AF65-F5344CB8AC3E}">
        <p14:creationId xmlns:p14="http://schemas.microsoft.com/office/powerpoint/2010/main" val="4114584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44</a:t>
            </a:fld>
            <a:endParaRPr lang="en-US" dirty="0"/>
          </a:p>
        </p:txBody>
      </p:sp>
    </p:spTree>
    <p:extLst>
      <p:ext uri="{BB962C8B-B14F-4D97-AF65-F5344CB8AC3E}">
        <p14:creationId xmlns:p14="http://schemas.microsoft.com/office/powerpoint/2010/main" val="17463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9</a:t>
            </a:fld>
            <a:endParaRPr lang="en-US" dirty="0"/>
          </a:p>
        </p:txBody>
      </p:sp>
    </p:spTree>
    <p:extLst>
      <p:ext uri="{BB962C8B-B14F-4D97-AF65-F5344CB8AC3E}">
        <p14:creationId xmlns:p14="http://schemas.microsoft.com/office/powerpoint/2010/main" val="249928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possibilities are endless</a:t>
            </a:r>
          </a:p>
        </p:txBody>
      </p:sp>
      <p:sp>
        <p:nvSpPr>
          <p:cNvPr id="4" name="Slide Number Placeholder 3"/>
          <p:cNvSpPr>
            <a:spLocks noGrp="1"/>
          </p:cNvSpPr>
          <p:nvPr>
            <p:ph type="sldNum" sz="quarter" idx="10"/>
          </p:nvPr>
        </p:nvSpPr>
        <p:spPr/>
        <p:txBody>
          <a:bodyPr/>
          <a:lstStyle/>
          <a:p>
            <a:fld id="{4CBCEA92-F142-4D57-B507-37BDAF44710C}" type="slidenum">
              <a:rPr lang="en-US" smtClean="0"/>
              <a:t>46</a:t>
            </a:fld>
            <a:endParaRPr lang="en-US" dirty="0"/>
          </a:p>
        </p:txBody>
      </p:sp>
    </p:spTree>
    <p:extLst>
      <p:ext uri="{BB962C8B-B14F-4D97-AF65-F5344CB8AC3E}">
        <p14:creationId xmlns:p14="http://schemas.microsoft.com/office/powerpoint/2010/main" val="329260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11</a:t>
            </a:fld>
            <a:endParaRPr lang="en-US" dirty="0"/>
          </a:p>
        </p:txBody>
      </p:sp>
    </p:spTree>
    <p:extLst>
      <p:ext uri="{BB962C8B-B14F-4D97-AF65-F5344CB8AC3E}">
        <p14:creationId xmlns:p14="http://schemas.microsoft.com/office/powerpoint/2010/main" val="1312383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Analyzing our Systems.</a:t>
            </a:r>
          </a:p>
          <a:p>
            <a:r>
              <a:rPr lang="en-US" dirty="0"/>
              <a:t>That which is not measured, will not improve.  We measure and monitor everything.</a:t>
            </a:r>
          </a:p>
          <a:p>
            <a:r>
              <a:rPr lang="en-US" dirty="0"/>
              <a:t>Why?</a:t>
            </a:r>
          </a:p>
          <a:p>
            <a:r>
              <a:rPr lang="en-US" dirty="0"/>
              <a:t>Improve performance of our systems.   We can see if we introduced a problem in our code, or application.   We can see disk impacts, CPU, network interface In/Out rates, service speeds – list goes on.</a:t>
            </a:r>
          </a:p>
        </p:txBody>
      </p:sp>
      <p:sp>
        <p:nvSpPr>
          <p:cNvPr id="4" name="Slide Number Placeholder 3"/>
          <p:cNvSpPr>
            <a:spLocks noGrp="1"/>
          </p:cNvSpPr>
          <p:nvPr>
            <p:ph type="sldNum" sz="quarter" idx="10"/>
          </p:nvPr>
        </p:nvSpPr>
        <p:spPr/>
        <p:txBody>
          <a:bodyPr/>
          <a:lstStyle/>
          <a:p>
            <a:fld id="{4CBCEA92-F142-4D57-B507-37BDAF44710C}" type="slidenum">
              <a:rPr lang="en-US" smtClean="0"/>
              <a:t>12</a:t>
            </a:fld>
            <a:endParaRPr lang="en-US" dirty="0"/>
          </a:p>
        </p:txBody>
      </p:sp>
    </p:spTree>
    <p:extLst>
      <p:ext uri="{BB962C8B-B14F-4D97-AF65-F5344CB8AC3E}">
        <p14:creationId xmlns:p14="http://schemas.microsoft.com/office/powerpoint/2010/main" val="3464764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13</a:t>
            </a:fld>
            <a:endParaRPr lang="en-US" dirty="0"/>
          </a:p>
        </p:txBody>
      </p:sp>
    </p:spTree>
    <p:extLst>
      <p:ext uri="{BB962C8B-B14F-4D97-AF65-F5344CB8AC3E}">
        <p14:creationId xmlns:p14="http://schemas.microsoft.com/office/powerpoint/2010/main" val="13092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great that we measure and monitor our systems and software to be sure they are fast and reliable.  </a:t>
            </a:r>
          </a:p>
          <a:p>
            <a:r>
              <a:rPr lang="en-US" dirty="0"/>
              <a:t>But it all doesn’t work – if after it leaves our servers, the customer has a bad experience because of “internet issues”.</a:t>
            </a:r>
          </a:p>
          <a:p>
            <a:r>
              <a:rPr lang="en-US" dirty="0"/>
              <a:t>Here is what we do to address this:</a:t>
            </a:r>
          </a:p>
          <a:p>
            <a:r>
              <a:rPr lang="en-US" dirty="0"/>
              <a:t>Fastest path.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95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91919"/>
                </a:solidFill>
              </a:rPr>
              <a:t>Automated, </a:t>
            </a:r>
            <a:r>
              <a:rPr lang="en-US" sz="1200" b="1" dirty="0">
                <a:solidFill>
                  <a:srgbClr val="191919"/>
                </a:solidFill>
              </a:rPr>
              <a:t>includes our</a:t>
            </a:r>
            <a:r>
              <a:rPr lang="en-US" sz="1200" b="1" baseline="0" dirty="0">
                <a:solidFill>
                  <a:srgbClr val="191919"/>
                </a:solidFill>
              </a:rPr>
              <a:t> expertise</a:t>
            </a:r>
            <a:endParaRPr lang="en-US" sz="1200" b="1" dirty="0">
              <a:solidFill>
                <a:srgbClr val="191919"/>
              </a:solidFill>
            </a:endParaRPr>
          </a:p>
          <a:p>
            <a:endParaRPr lang="en-US" sz="1200" dirty="0">
              <a:solidFill>
                <a:srgbClr val="191919"/>
              </a:solidFill>
            </a:endParaRPr>
          </a:p>
          <a:p>
            <a:r>
              <a:rPr lang="en-US" sz="1200" dirty="0">
                <a:solidFill>
                  <a:srgbClr val="191919"/>
                </a:solidFill>
              </a:rPr>
              <a:t>With Front End</a:t>
            </a:r>
            <a:r>
              <a:rPr lang="en-US" sz="1200" baseline="0" dirty="0">
                <a:solidFill>
                  <a:srgbClr val="191919"/>
                </a:solidFill>
              </a:rPr>
              <a:t> Optimization (FEO) </a:t>
            </a:r>
            <a:r>
              <a:rPr lang="en-US" sz="1200" dirty="0">
                <a:solidFill>
                  <a:srgbClr val="191919"/>
                </a:solidFill>
              </a:rPr>
              <a:t>we can make a web page download and render</a:t>
            </a:r>
            <a:r>
              <a:rPr lang="en-US" sz="1200" baseline="0" dirty="0">
                <a:solidFill>
                  <a:srgbClr val="191919"/>
                </a:solidFill>
              </a:rPr>
              <a:t> faster by rewriting the HTML and modifying the associated embedded objects. This is a long way of saying that we can make pages faster, and we can make them faster in a way that traditional site acceleration and content delivery services cannot.</a:t>
            </a:r>
          </a:p>
          <a:p>
            <a:endParaRPr lang="en-US" sz="1200" baseline="0" dirty="0">
              <a:solidFill>
                <a:srgbClr val="191919"/>
              </a:solidFill>
            </a:endParaRPr>
          </a:p>
          <a:p>
            <a:r>
              <a:rPr lang="en-US" sz="1200" baseline="0" dirty="0">
                <a:solidFill>
                  <a:srgbClr val="191919"/>
                </a:solidFill>
              </a:rPr>
              <a:t>To illustrate this, consider the diagram up here. On one side we have developer created content – it is optimized for readability, modularity, maintainability, and many other factors that contribute to good, clean code and an easy-to-update site. Unfortunately, good coding practices occasionally fly in the face of performance oriented best practices.</a:t>
            </a:r>
          </a:p>
          <a:p>
            <a:endParaRPr lang="en-US" sz="1200" baseline="0" dirty="0">
              <a:solidFill>
                <a:srgbClr val="191919"/>
              </a:solidFill>
            </a:endParaRPr>
          </a:p>
          <a:p>
            <a:r>
              <a:rPr lang="en-US" sz="1200" baseline="0" dirty="0">
                <a:solidFill>
                  <a:srgbClr val="191919"/>
                </a:solidFill>
              </a:rPr>
              <a:t>FEO takes developer created content and crunches through it, producing content optimized for performance. This means that FEO optimized pages will take fewer round trips to put together, will be built up of lighter weight objects, and will have content tweaked in a way that ensures a more responsive feel to end users. And all this is done per browser.</a:t>
            </a:r>
            <a:endParaRPr lang="en-US" sz="1200" dirty="0">
              <a:solidFill>
                <a:srgbClr val="191919"/>
              </a:solidFill>
            </a:endParaRPr>
          </a:p>
          <a:p>
            <a:endParaRPr lang="en-US" sz="1200" dirty="0">
              <a:solidFill>
                <a:srgbClr val="191919"/>
              </a:solidFill>
            </a:endParaRP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18</a:t>
            </a:fld>
            <a:endParaRPr lang="en-US" dirty="0"/>
          </a:p>
        </p:txBody>
      </p:sp>
    </p:spTree>
    <p:extLst>
      <p:ext uri="{BB962C8B-B14F-4D97-AF65-F5344CB8AC3E}">
        <p14:creationId xmlns:p14="http://schemas.microsoft.com/office/powerpoint/2010/main" val="326631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grow the business we must understand the business.</a:t>
            </a:r>
          </a:p>
          <a:p>
            <a:r>
              <a:rPr lang="en-US" dirty="0"/>
              <a:t>  </a:t>
            </a:r>
          </a:p>
          <a:p>
            <a:r>
              <a:rPr lang="en-US" dirty="0"/>
              <a:t>Why would you be part of this company? </a:t>
            </a:r>
          </a:p>
          <a:p>
            <a:r>
              <a:rPr lang="en-US" dirty="0"/>
              <a:t>We know it is a great company.  Great opportunity!</a:t>
            </a:r>
          </a:p>
          <a:p>
            <a:endParaRPr lang="en-US" dirty="0"/>
          </a:p>
          <a:p>
            <a:r>
              <a:rPr lang="en-US" dirty="0"/>
              <a:t>Our company also has GREAT Technology.  Not only great technology – but we innovate, we measure, monitor and improve.</a:t>
            </a:r>
          </a:p>
          <a:p>
            <a:endParaRPr lang="en-US" dirty="0"/>
          </a:p>
          <a:p>
            <a:r>
              <a:rPr lang="en-US" dirty="0"/>
              <a:t>We need to understand our technology for </a:t>
            </a:r>
          </a:p>
          <a:p>
            <a:pPr marL="171450" indent="-171450">
              <a:buFont typeface="Arial" panose="020B0604020202020204" pitchFamily="34" charset="0"/>
              <a:buChar char="•"/>
            </a:pPr>
            <a:r>
              <a:rPr lang="en-US" dirty="0"/>
              <a:t>speed/reliability</a:t>
            </a:r>
          </a:p>
          <a:p>
            <a:pPr marL="171450" indent="-171450">
              <a:buFont typeface="Arial" panose="020B0604020202020204" pitchFamily="34" charset="0"/>
              <a:buChar char="•"/>
            </a:pPr>
            <a:r>
              <a:rPr lang="en-US" dirty="0"/>
              <a:t>What are customers  are doing?  How they use the site?</a:t>
            </a:r>
          </a:p>
          <a:p>
            <a:pPr marL="171450" indent="-171450">
              <a:buFont typeface="Arial" panose="020B0604020202020204" pitchFamily="34" charset="0"/>
              <a:buChar char="•"/>
            </a:pPr>
            <a:r>
              <a:rPr lang="en-US" dirty="0"/>
              <a:t>What do they want?</a:t>
            </a:r>
          </a:p>
          <a:p>
            <a:pPr marL="0" indent="0">
              <a:buFont typeface="Arial" panose="020B0604020202020204" pitchFamily="34" charset="0"/>
              <a:buNone/>
            </a:pPr>
            <a:endParaRPr lang="en-US" dirty="0"/>
          </a:p>
          <a:p>
            <a:r>
              <a:rPr lang="en-US" dirty="0"/>
              <a:t>Big data, </a:t>
            </a:r>
            <a:r>
              <a:rPr lang="en-US" dirty="0" err="1"/>
              <a:t>visutalization</a:t>
            </a:r>
            <a:endParaRPr lang="en-US" dirty="0"/>
          </a:p>
          <a:p>
            <a:endParaRPr lang="en-US" dirty="0"/>
          </a:p>
          <a:p>
            <a:endParaRPr lang="en-US" dirty="0"/>
          </a:p>
          <a:p>
            <a:pPr lvl="0">
              <a:spcBef>
                <a:spcPts val="0"/>
              </a:spcBef>
              <a:buNone/>
            </a:pPr>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19</a:t>
            </a:fld>
            <a:endParaRPr lang="en-US" dirty="0"/>
          </a:p>
        </p:txBody>
      </p:sp>
    </p:spTree>
    <p:extLst>
      <p:ext uri="{BB962C8B-B14F-4D97-AF65-F5344CB8AC3E}">
        <p14:creationId xmlns:p14="http://schemas.microsoft.com/office/powerpoint/2010/main" val="91017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153865956"/>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46519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a:t>
            </a:r>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a:t>
            </a:r>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88823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7982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17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6288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0605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7891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pic>
        <p:nvPicPr>
          <p:cNvPr id="8" name="Picture 7">
            <a:extLst>
              <a:ext uri="{FF2B5EF4-FFF2-40B4-BE49-F238E27FC236}">
                <a16:creationId xmlns="" xmlns:a16="http://schemas.microsoft.com/office/drawing/2014/main" id="{C058ADD3-A3A8-4580-BA70-FE182058AD3B}"/>
              </a:ext>
            </a:extLst>
          </p:cNvPr>
          <p:cNvPicPr>
            <a:picLocks noChangeAspect="1"/>
          </p:cNvPicPr>
          <p:nvPr userDrawn="1"/>
        </p:nvPicPr>
        <p:blipFill>
          <a:blip r:embed="rId2"/>
          <a:stretch>
            <a:fillRect/>
          </a:stretch>
        </p:blipFill>
        <p:spPr>
          <a:xfrm>
            <a:off x="0" y="0"/>
            <a:ext cx="12192000" cy="2400300"/>
          </a:xfrm>
          <a:prstGeom prst="rect">
            <a:avLst/>
          </a:prstGeom>
        </p:spPr>
      </p:pic>
      <p:sp>
        <p:nvSpPr>
          <p:cNvPr id="12" name="Title 1">
            <a:extLst>
              <a:ext uri="{FF2B5EF4-FFF2-40B4-BE49-F238E27FC236}">
                <a16:creationId xmlns="" xmlns:a16="http://schemas.microsoft.com/office/drawing/2014/main" id="{49AD6694-0D97-42FD-BB0B-09EC3081F57E}"/>
              </a:ext>
            </a:extLst>
          </p:cNvPr>
          <p:cNvSpPr txBox="1">
            <a:spLocks/>
          </p:cNvSpPr>
          <p:nvPr userDrawn="1"/>
        </p:nvSpPr>
        <p:spPr>
          <a:xfrm>
            <a:off x="0" y="419099"/>
            <a:ext cx="12192000" cy="1006429"/>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4400" b="1" i="0" kern="1200" spc="300" dirty="0">
                <a:solidFill>
                  <a:schemeClr val="bg1"/>
                </a:solidFill>
                <a:latin typeface="+mj-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6600" dirty="0"/>
          </a:p>
        </p:txBody>
      </p:sp>
    </p:spTree>
    <p:extLst>
      <p:ext uri="{BB962C8B-B14F-4D97-AF65-F5344CB8AC3E}">
        <p14:creationId xmlns:p14="http://schemas.microsoft.com/office/powerpoint/2010/main" val="26691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dirty="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dirty="0"/>
              <a:t>Click icon to add picture</a:t>
            </a:r>
          </a:p>
        </p:txBody>
      </p:sp>
    </p:spTree>
    <p:extLst>
      <p:ext uri="{BB962C8B-B14F-4D97-AF65-F5344CB8AC3E}">
        <p14:creationId xmlns:p14="http://schemas.microsoft.com/office/powerpoint/2010/main" val="155839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Tree>
    <p:extLst>
      <p:ext uri="{BB962C8B-B14F-4D97-AF65-F5344CB8AC3E}">
        <p14:creationId xmlns:p14="http://schemas.microsoft.com/office/powerpoint/2010/main" val="3893648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6" name="TextBox 5">
            <a:hlinkClick r:id="rId3"/>
            <a:extLst>
              <a:ext uri="{FF2B5EF4-FFF2-40B4-BE49-F238E27FC236}">
                <a16:creationId xmlns=""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a:extLst/>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
        <p:nvSpPr>
          <p:cNvPr id="7" name="TextBox 6">
            <a:hlinkClick r:id="rId2"/>
            <a:extLst>
              <a:ext uri="{FF2B5EF4-FFF2-40B4-BE49-F238E27FC236}">
                <a16:creationId xmlns="" xmlns:a16="http://schemas.microsoft.com/office/drawing/2014/main" id="{B60F28C6-9BA0-4632-B8B5-5A793D03AFC7}"/>
              </a:ext>
            </a:extLst>
          </p:cNvPr>
          <p:cNvSpPr txBox="1"/>
          <p:nvPr userDrawn="1"/>
        </p:nvSpPr>
        <p:spPr>
          <a:xfrm>
            <a:off x="9005881" y="6316156"/>
            <a:ext cx="2466220" cy="367873"/>
          </a:xfrm>
          <a:prstGeom prst="roundRect">
            <a:avLst>
              <a:gd name="adj" fmla="val 50000"/>
            </a:avLst>
          </a:prstGeom>
          <a:solidFill>
            <a:schemeClr val="accent2"/>
          </a:solidFill>
        </p:spPr>
        <p:txBody>
          <a:bodyPr wrap="none" rtlCol="0">
            <a:spAutoFit/>
          </a:bodyPr>
          <a:lstStyle/>
          <a:p>
            <a:r>
              <a:rPr lang="en-US" sz="1100" dirty="0">
                <a:solidFill>
                  <a:schemeClr val="tx1"/>
                </a:solidFill>
              </a:rPr>
              <a:t>Neal Creative</a:t>
            </a:r>
            <a:r>
              <a:rPr lang="en-US" sz="1100" baseline="0" dirty="0">
                <a:solidFill>
                  <a:schemeClr val="tx1"/>
                </a:solidFill>
              </a:rPr>
              <a:t>  | click &amp; </a:t>
            </a:r>
            <a:r>
              <a:rPr lang="en-US" sz="1100" b="1" baseline="0" dirty="0">
                <a:solidFill>
                  <a:schemeClr val="tx1"/>
                </a:solidFill>
              </a:rPr>
              <a:t>Learn more</a:t>
            </a:r>
            <a:endParaRPr lang="en-US" sz="1100" b="1" dirty="0">
              <a:solidFill>
                <a:schemeClr val="tx1"/>
              </a:solidFill>
            </a:endParaRPr>
          </a:p>
        </p:txBody>
      </p:sp>
      <p:sp>
        <p:nvSpPr>
          <p:cNvPr id="8" name="TextBox 7">
            <a:hlinkClick r:id="rId2"/>
            <a:extLst>
              <a:ext uri="{FF2B5EF4-FFF2-40B4-BE49-F238E27FC236}">
                <a16:creationId xmlns=""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50000"/>
                  </a:schemeClr>
                </a:solidFill>
              </a:rPr>
              <a:t>Neal Creative </a:t>
            </a:r>
            <a:r>
              <a:rPr lang="en-US" sz="900" kern="1200" dirty="0">
                <a:solidFill>
                  <a:schemeClr val="bg2">
                    <a:lumMod val="50000"/>
                  </a:schemeClr>
                </a:solidFill>
                <a:latin typeface="+mn-lt"/>
                <a:ea typeface="+mn-ea"/>
                <a:cs typeface="+mn-cs"/>
              </a:rPr>
              <a:t>©</a:t>
            </a:r>
            <a:r>
              <a:rPr lang="en-US" sz="1000" baseline="0" dirty="0">
                <a:solidFill>
                  <a:schemeClr val="bg2">
                    <a:lumMod val="50000"/>
                  </a:schemeClr>
                </a:solidFill>
              </a:rPr>
              <a:t> </a:t>
            </a:r>
            <a:endParaRPr lang="en-US" sz="1000" b="1"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F59306-CFA9-4FAA-A1AA-9619EF7D7B25}"/>
              </a:ext>
            </a:extLst>
          </p:cNvPr>
          <p:cNvPicPr>
            <a:picLocks noChangeAspect="1"/>
          </p:cNvPicPr>
          <p:nvPr userDrawn="1"/>
        </p:nvPicPr>
        <p:blipFill>
          <a:blip r:embed="rId2"/>
          <a:stretch>
            <a:fillRect/>
          </a:stretch>
        </p:blipFill>
        <p:spPr>
          <a:xfrm>
            <a:off x="0" y="0"/>
            <a:ext cx="12192000" cy="2400300"/>
          </a:xfrm>
          <a:prstGeom prst="rect">
            <a:avLst/>
          </a:prstGeom>
        </p:spPr>
      </p:pic>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hlinkClick r:id="rId3"/>
            <a:extLst>
              <a:ext uri="{FF2B5EF4-FFF2-40B4-BE49-F238E27FC236}">
                <a16:creationId xmlns=""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0" y="419099"/>
            <a:ext cx="12192000" cy="701731"/>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lvl1pPr>
              <a:defRPr sz="4400" b="1">
                <a:solidFill>
                  <a:schemeClr val="bg1"/>
                </a:solidFill>
                <a:latin typeface="+mj-lt"/>
              </a:defRPr>
            </a:lvl1p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13" name="TextBox 12">
            <a:hlinkClick r:id="rId4"/>
            <a:extLst>
              <a:ext uri="{FF2B5EF4-FFF2-40B4-BE49-F238E27FC236}">
                <a16:creationId xmlns=""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31356"/>
            <a:ext cx="12188825" cy="42664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8" name="Rectangle 7"/>
          <p:cNvSpPr/>
          <p:nvPr/>
        </p:nvSpPr>
        <p:spPr>
          <a:xfrm>
            <a:off x="15" y="6445529"/>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5C3FB3-A5C8-44CE-AB2A-4266C7F78C05}" type="slidenum">
              <a:rPr lang="en-US" smtClean="0"/>
              <a:t>‹#›</a:t>
            </a:fld>
            <a:endParaRPr lang="en-US" dirty="0"/>
          </a:p>
        </p:txBody>
      </p:sp>
      <p:sp>
        <p:nvSpPr>
          <p:cNvPr id="11" name="Title 1">
            <a:extLst>
              <a:ext uri="{FF2B5EF4-FFF2-40B4-BE49-F238E27FC236}">
                <a16:creationId xmlns="" xmlns:a16="http://schemas.microsoft.com/office/drawing/2014/main" id="{5A853E1F-756F-4E77-8DDA-E67DB266A902}"/>
              </a:ext>
            </a:extLst>
          </p:cNvPr>
          <p:cNvSpPr>
            <a:spLocks noGrp="1"/>
          </p:cNvSpPr>
          <p:nvPr>
            <p:ph type="title" hasCustomPrompt="1"/>
          </p:nvPr>
        </p:nvSpPr>
        <p:spPr>
          <a:xfrm>
            <a:off x="521208" y="487968"/>
            <a:ext cx="11147386" cy="1200329"/>
          </a:xfrm>
        </p:spPr>
        <p:txBody>
          <a:bodyPr/>
          <a:lstStyle>
            <a:lvl1pPr>
              <a:lnSpc>
                <a:spcPct val="100000"/>
              </a:lnSpc>
              <a:defRPr sz="4400" b="1" spc="0" baseline="0">
                <a:latin typeface="Calibri" panose="020F0502020204030204" pitchFamily="34" charset="0"/>
                <a:cs typeface="Calibri" panose="020F0502020204030204" pitchFamily="34" charset="0"/>
              </a:defRPr>
            </a:lvl1pPr>
          </a:lstStyle>
          <a:p>
            <a:r>
              <a:rPr lang="en-US" dirty="0"/>
              <a:t>Click to edit Master title style</a:t>
            </a:r>
            <a:br>
              <a:rPr lang="en-US" dirty="0"/>
            </a:br>
            <a:r>
              <a:rPr lang="en-US" sz="2800" dirty="0"/>
              <a:t>Sub title of slide if needed</a:t>
            </a:r>
            <a:endParaRPr lang="en-US" dirty="0"/>
          </a:p>
        </p:txBody>
      </p:sp>
      <p:sp>
        <p:nvSpPr>
          <p:cNvPr id="12" name="Content Placeholder 2">
            <a:extLst>
              <a:ext uri="{FF2B5EF4-FFF2-40B4-BE49-F238E27FC236}">
                <a16:creationId xmlns="" xmlns:a16="http://schemas.microsoft.com/office/drawing/2014/main" id="{E03862D0-25C3-4624-A48E-7B53003983E1}"/>
              </a:ext>
            </a:extLst>
          </p:cNvPr>
          <p:cNvSpPr>
            <a:spLocks noGrp="1"/>
          </p:cNvSpPr>
          <p:nvPr>
            <p:ph idx="1"/>
          </p:nvPr>
        </p:nvSpPr>
        <p:spPr>
          <a:xfrm>
            <a:off x="521208" y="1657503"/>
            <a:ext cx="11147386" cy="43966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 xmlns:a16="http://schemas.microsoft.com/office/drawing/2014/main" id="{0E58D6A2-7E44-42B3-A6F1-B2E43FFA69BD}"/>
              </a:ext>
            </a:extLst>
          </p:cNvPr>
          <p:cNvSpPr txBox="1">
            <a:spLocks/>
          </p:cNvSpPr>
          <p:nvPr userDrawn="1"/>
        </p:nvSpPr>
        <p:spPr>
          <a:xfrm>
            <a:off x="10499667" y="6459784"/>
            <a:ext cx="1312025"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B5C3FB3-A5C8-44CE-AB2A-4266C7F78C05}" type="slidenum">
              <a:rPr lang="en-US" smtClean="0"/>
              <a:pPr/>
              <a:t>‹#›</a:t>
            </a:fld>
            <a:endParaRPr lang="en-US"/>
          </a:p>
        </p:txBody>
      </p:sp>
      <p:pic>
        <p:nvPicPr>
          <p:cNvPr id="15" name="Picture 14">
            <a:extLst>
              <a:ext uri="{FF2B5EF4-FFF2-40B4-BE49-F238E27FC236}">
                <a16:creationId xmlns="" xmlns:a16="http://schemas.microsoft.com/office/drawing/2014/main" id="{B85EE994-FDD7-4DF2-AAA6-0CEADE7A3827}"/>
              </a:ext>
            </a:extLst>
          </p:cNvPr>
          <p:cNvPicPr>
            <a:picLocks noChangeAspect="1"/>
          </p:cNvPicPr>
          <p:nvPr userDrawn="1"/>
        </p:nvPicPr>
        <p:blipFill>
          <a:blip r:embed="rId2"/>
          <a:stretch>
            <a:fillRect/>
          </a:stretch>
        </p:blipFill>
        <p:spPr>
          <a:xfrm>
            <a:off x="5467478" y="39977"/>
            <a:ext cx="6619875" cy="342900"/>
          </a:xfrm>
          <a:prstGeom prst="rect">
            <a:avLst/>
          </a:prstGeom>
        </p:spPr>
      </p:pic>
    </p:spTree>
    <p:extLst>
      <p:ext uri="{BB962C8B-B14F-4D97-AF65-F5344CB8AC3E}">
        <p14:creationId xmlns:p14="http://schemas.microsoft.com/office/powerpoint/2010/main" val="121742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280" y="286603"/>
            <a:ext cx="10058400" cy="1120856"/>
          </a:xfrm>
        </p:spPr>
        <p:txBody>
          <a:bodyPr/>
          <a:lstStyle>
            <a:lvl1pPr>
              <a:defRPr sz="4400" baseline="0"/>
            </a:lvl1pPr>
          </a:lstStyle>
          <a:p>
            <a:r>
              <a:rPr lang="en-US" dirty="0"/>
              <a:t>Click to edit Master title style</a:t>
            </a:r>
            <a:br>
              <a:rPr lang="en-US" dirty="0"/>
            </a:br>
            <a:r>
              <a:rPr lang="en-US" sz="2800" dirty="0"/>
              <a:t>Sub title of slide if needed</a:t>
            </a:r>
            <a:endParaRPr lang="en-US" dirty="0"/>
          </a:p>
        </p:txBody>
      </p:sp>
      <p:sp>
        <p:nvSpPr>
          <p:cNvPr id="3" name="Content Placeholder 2"/>
          <p:cNvSpPr>
            <a:spLocks noGrp="1"/>
          </p:cNvSpPr>
          <p:nvPr>
            <p:ph idx="1"/>
          </p:nvPr>
        </p:nvSpPr>
        <p:spPr>
          <a:xfrm>
            <a:off x="1097280" y="1595718"/>
            <a:ext cx="10058400" cy="439664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317350" y="6459785"/>
            <a:ext cx="2472271" cy="365125"/>
          </a:xfrm>
        </p:spPr>
        <p:txBody>
          <a:bodyPr/>
          <a:lstStyle/>
          <a:p>
            <a:fld id="{A450EE9A-7BBB-4FEB-A525-C652BC95EA6E}" type="datetimeFigureOut">
              <a:rPr lang="en-US" smtClean="0"/>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499667" y="6459784"/>
            <a:ext cx="1312025" cy="365125"/>
          </a:xfrm>
        </p:spPr>
        <p:txBody>
          <a:bodyPr/>
          <a:lstStyle/>
          <a:p>
            <a:fld id="{CB5C3FB3-A5C8-44CE-AB2A-4266C7F78C05}" type="slidenum">
              <a:rPr lang="en-US" smtClean="0"/>
              <a:t>‹#›</a:t>
            </a:fld>
            <a:endParaRPr lang="en-US"/>
          </a:p>
        </p:txBody>
      </p:sp>
    </p:spTree>
    <p:extLst>
      <p:ext uri="{BB962C8B-B14F-4D97-AF65-F5344CB8AC3E}">
        <p14:creationId xmlns:p14="http://schemas.microsoft.com/office/powerpoint/2010/main" val="238155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97280" y="286603"/>
            <a:ext cx="10058400" cy="1120856"/>
          </a:xfrm>
        </p:spPr>
        <p:txBody>
          <a:bodyPr/>
          <a:lstStyle>
            <a:lvl1pPr>
              <a:defRPr sz="4400" baseline="0"/>
            </a:lvl1pPr>
          </a:lstStyle>
          <a:p>
            <a:r>
              <a:rPr lang="en-US" dirty="0"/>
              <a:t>Click to edit Master title style</a:t>
            </a:r>
            <a:br>
              <a:rPr lang="en-US" dirty="0"/>
            </a:br>
            <a:r>
              <a:rPr lang="en-US" sz="2800" dirty="0"/>
              <a:t>Sub title of slide if needed</a:t>
            </a:r>
            <a:endParaRPr lang="en-US" dirty="0"/>
          </a:p>
        </p:txBody>
      </p:sp>
      <p:sp>
        <p:nvSpPr>
          <p:cNvPr id="3" name="Content Placeholder 2"/>
          <p:cNvSpPr>
            <a:spLocks noGrp="1"/>
          </p:cNvSpPr>
          <p:nvPr>
            <p:ph idx="1"/>
          </p:nvPr>
        </p:nvSpPr>
        <p:spPr>
          <a:xfrm>
            <a:off x="1097280" y="1595718"/>
            <a:ext cx="10058400" cy="43966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17350" y="6459785"/>
            <a:ext cx="2472271" cy="365125"/>
          </a:xfrm>
        </p:spPr>
        <p:txBody>
          <a:bodyPr/>
          <a:lstStyle/>
          <a:p>
            <a:fld id="{A450EE9A-7BBB-4FEB-A525-C652BC95EA6E}" type="datetimeFigureOut">
              <a:rPr lang="en-US" smtClean="0"/>
              <a:t>5/16/2018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499667" y="6459784"/>
            <a:ext cx="1312025" cy="365125"/>
          </a:xfrm>
        </p:spPr>
        <p:txBody>
          <a:bodyPr/>
          <a:lstStyle/>
          <a:p>
            <a:fld id="{CB5C3FB3-A5C8-44CE-AB2A-4266C7F78C05}" type="slidenum">
              <a:rPr lang="en-US" smtClean="0"/>
              <a:t>‹#›</a:t>
            </a:fld>
            <a:endParaRPr lang="en-US" dirty="0"/>
          </a:p>
        </p:txBody>
      </p:sp>
    </p:spTree>
    <p:extLst>
      <p:ext uri="{BB962C8B-B14F-4D97-AF65-F5344CB8AC3E}">
        <p14:creationId xmlns:p14="http://schemas.microsoft.com/office/powerpoint/2010/main" val="2723840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AG - 1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Click to edit Master title style</a:t>
            </a:r>
          </a:p>
        </p:txBody>
      </p:sp>
      <p:sp>
        <p:nvSpPr>
          <p:cNvPr id="11" name="Content Placeholder 10"/>
          <p:cNvSpPr>
            <a:spLocks noGrp="1"/>
          </p:cNvSpPr>
          <p:nvPr>
            <p:ph sz="quarter" idx="10" hasCustomPrompt="1"/>
          </p:nvPr>
        </p:nvSpPr>
        <p:spPr>
          <a:xfrm>
            <a:off x="527053" y="1509186"/>
            <a:ext cx="11137899" cy="1479892"/>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Footer Placeholder 1"/>
          <p:cNvSpPr>
            <a:spLocks noGrp="1"/>
          </p:cNvSpPr>
          <p:nvPr>
            <p:ph type="ftr" sz="quarter" idx="12"/>
          </p:nvPr>
        </p:nvSpPr>
        <p:spPr/>
        <p:txBody>
          <a:bodyPr/>
          <a:lstStyle>
            <a:lvl1pPr>
              <a:defRPr>
                <a:solidFill>
                  <a:schemeClr val="bg2">
                    <a:lumMod val="75000"/>
                  </a:schemeClr>
                </a:solidFill>
              </a:defRPr>
            </a:lvl1pPr>
          </a:lstStyle>
          <a:p>
            <a:r>
              <a:rPr lang="en-US" dirty="0"/>
              <a:t>© 2015 Market America. All rights reserved.</a:t>
            </a:r>
          </a:p>
        </p:txBody>
      </p:sp>
      <p:sp>
        <p:nvSpPr>
          <p:cNvPr id="6" name="Textplatzhalter 6"/>
          <p:cNvSpPr>
            <a:spLocks noGrp="1"/>
          </p:cNvSpPr>
          <p:nvPr>
            <p:ph type="body" sz="quarter" idx="13" hasCustomPrompt="1"/>
          </p:nvPr>
        </p:nvSpPr>
        <p:spPr>
          <a:xfrm>
            <a:off x="527053" y="873556"/>
            <a:ext cx="11137899" cy="432000"/>
          </a:xfrm>
        </p:spPr>
        <p:txBody>
          <a:bodyPr>
            <a:noAutofit/>
          </a:bodyPr>
          <a:lstStyle>
            <a:lvl1pPr marL="0" indent="0">
              <a:lnSpc>
                <a:spcPts val="2667"/>
              </a:lnSpc>
              <a:buNone/>
              <a:defRPr sz="2933" cap="all" baseline="0"/>
            </a:lvl1pPr>
            <a:lvl2pPr>
              <a:defRPr sz="2933"/>
            </a:lvl2pPr>
            <a:lvl3pPr>
              <a:defRPr sz="2933"/>
            </a:lvl3pPr>
            <a:lvl4pPr>
              <a:defRPr sz="2933"/>
            </a:lvl4pPr>
            <a:lvl5pPr>
              <a:defRPr sz="2933"/>
            </a:lvl5pPr>
          </a:lstStyle>
          <a:p>
            <a:pPr lvl="0"/>
            <a:r>
              <a:rPr lang="de-DE" dirty="0"/>
              <a:t>Click </a:t>
            </a:r>
            <a:r>
              <a:rPr lang="de-DE" dirty="0" err="1"/>
              <a:t>to</a:t>
            </a:r>
            <a:r>
              <a:rPr lang="de-DE" dirty="0"/>
              <a:t> </a:t>
            </a:r>
            <a:r>
              <a:rPr lang="de-DE" dirty="0" err="1"/>
              <a:t>add</a:t>
            </a:r>
            <a:r>
              <a:rPr lang="de-DE" dirty="0"/>
              <a:t> </a:t>
            </a:r>
            <a:r>
              <a:rPr lang="de-DE" dirty="0" err="1"/>
              <a:t>Subtitle</a:t>
            </a:r>
            <a:endParaRPr lang="de-DE" dirty="0"/>
          </a:p>
        </p:txBody>
      </p:sp>
    </p:spTree>
    <p:extLst>
      <p:ext uri="{BB962C8B-B14F-4D97-AF65-F5344CB8AC3E}">
        <p14:creationId xmlns:p14="http://schemas.microsoft.com/office/powerpoint/2010/main" val="3157554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55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869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476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398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435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349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523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30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126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84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587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0.jp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 id="2147483763" r:id="rId28"/>
    <p:sldLayoutId id="2147483762" r:id="rId29"/>
    <p:sldLayoutId id="2147483760" r:id="rId30"/>
    <p:sldLayoutId id="2147483767" r:id="rId31"/>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0AFCD17-1C93-4633-8C09-45F3EBCE4FF5}" type="datetimeFigureOut">
              <a:rPr lang="en-US" smtClean="0">
                <a:solidFill>
                  <a:prstClr val="black">
                    <a:tint val="75000"/>
                  </a:prstClr>
                </a:solidFill>
              </a:rPr>
              <a:pPr/>
              <a:t>5/16/2018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96C3F60-B868-4D88-8320-B64BB2C9B9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43587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4.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5.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39.sv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1.png"/><Relationship Id="rId11" Type="http://schemas.openxmlformats.org/officeDocument/2006/relationships/image" Target="../media/image44.jpeg"/><Relationship Id="rId5" Type="http://schemas.openxmlformats.org/officeDocument/2006/relationships/image" Target="../media/image40.png"/><Relationship Id="rId10" Type="http://schemas.openxmlformats.org/officeDocument/2006/relationships/image" Target="../media/image43.jpeg"/><Relationship Id="rId4" Type="http://schemas.openxmlformats.org/officeDocument/2006/relationships/image" Target="../media/image36.svg"/><Relationship Id="rId9"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6.svg"/><Relationship Id="rId7" Type="http://schemas.openxmlformats.org/officeDocument/2006/relationships/image" Target="../media/image43.jpeg"/><Relationship Id="rId2" Type="http://schemas.openxmlformats.org/officeDocument/2006/relationships/image" Target="../media/image39.png"/><Relationship Id="rId1" Type="http://schemas.openxmlformats.org/officeDocument/2006/relationships/slideLayout" Target="../slideLayouts/slideLayout28.xml"/><Relationship Id="rId6" Type="http://schemas.openxmlformats.org/officeDocument/2006/relationships/image" Target="../media/image39.sv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24.xml"/><Relationship Id="rId7" Type="http://schemas.openxmlformats.org/officeDocument/2006/relationships/image" Target="../media/image83.png"/><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21.xml"/><Relationship Id="rId9"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5.pn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92.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9.wmv"/><Relationship Id="rId1" Type="http://schemas.microsoft.com/office/2007/relationships/media" Target="../media/media9.wmv"/><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8.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0.jpg"/><Relationship Id="rId2" Type="http://schemas.openxmlformats.org/officeDocument/2006/relationships/image" Target="../media/image21.png"/><Relationship Id="rId1" Type="http://schemas.openxmlformats.org/officeDocument/2006/relationships/slideLayout" Target="../slideLayouts/slideLayout2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9" name="TextBox 48"/>
          <p:cNvSpPr txBox="1"/>
          <p:nvPr/>
        </p:nvSpPr>
        <p:spPr>
          <a:xfrm>
            <a:off x="885819" y="3794808"/>
            <a:ext cx="5068931" cy="1810752"/>
          </a:xfrm>
          <a:prstGeom prst="rect">
            <a:avLst/>
          </a:prstGeom>
          <a:noFill/>
        </p:spPr>
        <p:txBody>
          <a:bodyPr wrap="square" rtlCol="0">
            <a:spAutoFit/>
          </a:bodyPr>
          <a:lstStyle/>
          <a:p>
            <a:pPr defTabSz="1219170">
              <a:lnSpc>
                <a:spcPts val="6667"/>
              </a:lnSpc>
            </a:pPr>
            <a:r>
              <a:rPr lang="en-US" sz="8666" dirty="0">
                <a:solidFill>
                  <a:prstClr val="white"/>
                </a:solidFill>
                <a:latin typeface="Arial" panose="020B0604020202020204" pitchFamily="34" charset="0"/>
                <a:cs typeface="Arial" panose="020B0604020202020204" pitchFamily="34" charset="0"/>
              </a:rPr>
              <a:t>Michael</a:t>
            </a:r>
          </a:p>
          <a:p>
            <a:pPr defTabSz="1219170">
              <a:lnSpc>
                <a:spcPts val="6667"/>
              </a:lnSpc>
            </a:pPr>
            <a:r>
              <a:rPr lang="en-US" sz="8666" dirty="0">
                <a:solidFill>
                  <a:prstClr val="white"/>
                </a:solidFill>
                <a:latin typeface="Arial" panose="020B0604020202020204" pitchFamily="34" charset="0"/>
                <a:cs typeface="Arial" panose="020B0604020202020204" pitchFamily="34" charset="0"/>
              </a:rPr>
              <a:t>Brady</a:t>
            </a:r>
            <a:endParaRPr lang="en-US" sz="5333" dirty="0">
              <a:solidFill>
                <a:prstClr val="white"/>
              </a:solidFill>
              <a:latin typeface="Arial" panose="020B0604020202020204" pitchFamily="34" charset="0"/>
              <a:cs typeface="Arial" panose="020B0604020202020204" pitchFamily="34" charset="0"/>
            </a:endParaRPr>
          </a:p>
        </p:txBody>
      </p:sp>
      <p:sp>
        <p:nvSpPr>
          <p:cNvPr id="35" name="TextBox 34"/>
          <p:cNvSpPr txBox="1"/>
          <p:nvPr/>
        </p:nvSpPr>
        <p:spPr>
          <a:xfrm>
            <a:off x="2021834" y="854665"/>
            <a:ext cx="9419849" cy="951543"/>
          </a:xfrm>
          <a:prstGeom prst="rect">
            <a:avLst/>
          </a:prstGeom>
          <a:noFill/>
        </p:spPr>
        <p:txBody>
          <a:bodyPr wrap="square" rtlCol="0">
            <a:spAutoFit/>
          </a:bodyPr>
          <a:lstStyle/>
          <a:p>
            <a:pPr defTabSz="1219170">
              <a:lnSpc>
                <a:spcPts val="6667"/>
              </a:lnSpc>
            </a:pPr>
            <a:r>
              <a:rPr lang="en-US" sz="4000" dirty="0">
                <a:solidFill>
                  <a:prstClr val="white"/>
                </a:solidFill>
                <a:latin typeface="Arial" panose="020B0604020202020204" pitchFamily="34" charset="0"/>
                <a:cs typeface="Arial" panose="020B0604020202020204" pitchFamily="34" charset="0"/>
              </a:rPr>
              <a:t>@</a:t>
            </a:r>
            <a:r>
              <a:rPr lang="en-US" sz="4000" dirty="0" err="1">
                <a:solidFill>
                  <a:prstClr val="white"/>
                </a:solidFill>
                <a:latin typeface="Arial" panose="020B0604020202020204" pitchFamily="34" charset="0"/>
                <a:cs typeface="Arial" panose="020B0604020202020204" pitchFamily="34" charset="0"/>
              </a:rPr>
              <a:t>michael_brady</a:t>
            </a:r>
            <a:endParaRPr lang="en-US" sz="4000" dirty="0">
              <a:solidFill>
                <a:prstClr val="whit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BAEE2E16-D655-3648-A052-49941EA575A9}"/>
              </a:ext>
            </a:extLst>
          </p:cNvPr>
          <p:cNvPicPr>
            <a:picLocks noChangeAspect="1"/>
          </p:cNvPicPr>
          <p:nvPr/>
        </p:nvPicPr>
        <p:blipFill>
          <a:blip r:embed="rId3"/>
          <a:stretch>
            <a:fillRect/>
          </a:stretch>
        </p:blipFill>
        <p:spPr>
          <a:xfrm>
            <a:off x="825495" y="2076286"/>
            <a:ext cx="896112" cy="725099"/>
          </a:xfrm>
          <a:prstGeom prst="rect">
            <a:avLst/>
          </a:prstGeom>
        </p:spPr>
      </p:pic>
      <p:sp>
        <p:nvSpPr>
          <p:cNvPr id="9" name="TextBox 8">
            <a:extLst>
              <a:ext uri="{FF2B5EF4-FFF2-40B4-BE49-F238E27FC236}">
                <a16:creationId xmlns:a16="http://schemas.microsoft.com/office/drawing/2014/main" xmlns="" id="{2A9E2286-1569-134B-8298-E92415A895E7}"/>
              </a:ext>
            </a:extLst>
          </p:cNvPr>
          <p:cNvSpPr txBox="1"/>
          <p:nvPr/>
        </p:nvSpPr>
        <p:spPr>
          <a:xfrm>
            <a:off x="2021834" y="1951945"/>
            <a:ext cx="9419849" cy="951543"/>
          </a:xfrm>
          <a:prstGeom prst="rect">
            <a:avLst/>
          </a:prstGeom>
          <a:noFill/>
        </p:spPr>
        <p:txBody>
          <a:bodyPr wrap="square" rtlCol="0">
            <a:spAutoFit/>
          </a:bodyPr>
          <a:lstStyle/>
          <a:p>
            <a:pPr defTabSz="1219170">
              <a:lnSpc>
                <a:spcPts val="6667"/>
              </a:lnSpc>
            </a:pPr>
            <a:r>
              <a:rPr lang="en-US" sz="4000" dirty="0" err="1">
                <a:solidFill>
                  <a:prstClr val="white"/>
                </a:solidFill>
                <a:latin typeface="Arial" panose="020B0604020202020204" pitchFamily="34" charset="0"/>
                <a:cs typeface="Arial" panose="020B0604020202020204" pitchFamily="34" charset="0"/>
              </a:rPr>
              <a:t>michbrady</a:t>
            </a:r>
            <a:endParaRPr lang="en-US" sz="4000" dirty="0">
              <a:solidFill>
                <a:prstClr val="white"/>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F3E17DFD-D2C5-274C-9EC0-F00BB77865A3}"/>
              </a:ext>
            </a:extLst>
          </p:cNvPr>
          <p:cNvPicPr>
            <a:picLocks noChangeAspect="1"/>
          </p:cNvPicPr>
          <p:nvPr/>
        </p:nvPicPr>
        <p:blipFill>
          <a:blip r:embed="rId4"/>
          <a:stretch>
            <a:fillRect/>
          </a:stretch>
        </p:blipFill>
        <p:spPr>
          <a:xfrm>
            <a:off x="885820" y="921734"/>
            <a:ext cx="896112" cy="967801"/>
          </a:xfrm>
          <a:prstGeom prst="rect">
            <a:avLst/>
          </a:prstGeom>
        </p:spPr>
      </p:pic>
      <p:sp>
        <p:nvSpPr>
          <p:cNvPr id="10" name="TextBox 9">
            <a:extLst>
              <a:ext uri="{FF2B5EF4-FFF2-40B4-BE49-F238E27FC236}">
                <a16:creationId xmlns:a16="http://schemas.microsoft.com/office/drawing/2014/main" xmlns="" id="{1B8BDCE7-E26F-264C-8FDE-8546D34374AF}"/>
              </a:ext>
            </a:extLst>
          </p:cNvPr>
          <p:cNvSpPr txBox="1"/>
          <p:nvPr/>
        </p:nvSpPr>
        <p:spPr>
          <a:xfrm>
            <a:off x="882263" y="30387"/>
            <a:ext cx="9419849" cy="951543"/>
          </a:xfrm>
          <a:prstGeom prst="rect">
            <a:avLst/>
          </a:prstGeom>
          <a:noFill/>
        </p:spPr>
        <p:txBody>
          <a:bodyPr wrap="square" rtlCol="0">
            <a:spAutoFit/>
          </a:bodyPr>
          <a:lstStyle/>
          <a:p>
            <a:pPr defTabSz="1219170">
              <a:lnSpc>
                <a:spcPts val="6667"/>
              </a:lnSpc>
            </a:pPr>
            <a:r>
              <a:rPr lang="en-US" sz="4800" b="1" i="1" dirty="0">
                <a:solidFill>
                  <a:prstClr val="white"/>
                </a:solidFill>
                <a:latin typeface="Arial" panose="020B0604020202020204" pitchFamily="34" charset="0"/>
                <a:cs typeface="Arial" panose="020B0604020202020204" pitchFamily="34" charset="0"/>
              </a:rPr>
              <a:t>Follow me on</a:t>
            </a:r>
          </a:p>
        </p:txBody>
      </p:sp>
    </p:spTree>
    <p:extLst>
      <p:ext uri="{BB962C8B-B14F-4D97-AF65-F5344CB8AC3E}">
        <p14:creationId xmlns:p14="http://schemas.microsoft.com/office/powerpoint/2010/main" val="9598654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 xmlns:a16="http://schemas.microsoft.com/office/drawing/2014/main" id="{1C8A8214-93CC-4D0A-ADDC-A24C159063E7}"/>
              </a:ext>
            </a:extLst>
          </p:cNvPr>
          <p:cNvSpPr/>
          <p:nvPr/>
        </p:nvSpPr>
        <p:spPr>
          <a:xfrm>
            <a:off x="6151418" y="1229699"/>
            <a:ext cx="7991689" cy="5642155"/>
          </a:xfrm>
          <a:prstGeom prst="parallelogram">
            <a:avLst>
              <a:gd name="adj" fmla="val 30424"/>
            </a:avLst>
          </a:prstGeom>
          <a:solidFill>
            <a:schemeClr val="tx1"/>
          </a:solidFill>
          <a:ln>
            <a:noFill/>
          </a:ln>
          <a:effectLst>
            <a:outerShdw blurRad="635000" dist="38100" dir="5400000" sx="103000" sy="103000" algn="t" rotWithShape="0">
              <a:schemeClr val="tx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pic>
        <p:nvPicPr>
          <p:cNvPr id="5" name="checkmk">
            <a:hlinkClick r:id="" action="ppaction://media"/>
            <a:extLst>
              <a:ext uri="{FF2B5EF4-FFF2-40B4-BE49-F238E27FC236}">
                <a16:creationId xmlns="" xmlns:a16="http://schemas.microsoft.com/office/drawing/2014/main" id="{FF6BAD37-D530-44D9-9B13-26433D02E6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0997" y="1229700"/>
            <a:ext cx="9665596" cy="5620361"/>
          </a:xfrm>
          <a:prstGeom prst="rect">
            <a:avLst/>
          </a:prstGeom>
        </p:spPr>
      </p:pic>
      <p:sp>
        <p:nvSpPr>
          <p:cNvPr id="8" name="Rectangle 7">
            <a:extLst>
              <a:ext uri="{FF2B5EF4-FFF2-40B4-BE49-F238E27FC236}">
                <a16:creationId xmlns="" xmlns:a16="http://schemas.microsoft.com/office/drawing/2014/main" id="{817C289D-2A21-4DCB-BB64-45E3AB04AB16}"/>
              </a:ext>
            </a:extLst>
          </p:cNvPr>
          <p:cNvSpPr/>
          <p:nvPr/>
        </p:nvSpPr>
        <p:spPr>
          <a:xfrm>
            <a:off x="0" y="398703"/>
            <a:ext cx="11721696" cy="769439"/>
          </a:xfrm>
          <a:prstGeom prst="rect">
            <a:avLst/>
          </a:prstGeom>
        </p:spPr>
        <p:txBody>
          <a:bodyPr wrap="square" lIns="89960" tIns="45719" rIns="89960" bIns="45719">
            <a:spAutoFit/>
          </a:bodyPr>
          <a:lstStyle/>
          <a:p>
            <a:pPr defTabSz="882055"/>
            <a:r>
              <a:rPr lang="en-US" sz="4400" b="1" cap="all" spc="-300" dirty="0">
                <a:solidFill>
                  <a:schemeClr val="tx1">
                    <a:lumMod val="75000"/>
                    <a:lumOff val="25000"/>
                  </a:schemeClr>
                </a:solidFill>
              </a:rPr>
              <a:t>Systems - Server Monitoring and Alerts</a:t>
            </a:r>
          </a:p>
        </p:txBody>
      </p:sp>
      <p:sp>
        <p:nvSpPr>
          <p:cNvPr id="10" name="Rectangle 9">
            <a:extLst>
              <a:ext uri="{FF2B5EF4-FFF2-40B4-BE49-F238E27FC236}">
                <a16:creationId xmlns="" xmlns:a16="http://schemas.microsoft.com/office/drawing/2014/main" id="{871998B8-3471-4888-BDBF-BC258A9A1296}"/>
              </a:ext>
            </a:extLst>
          </p:cNvPr>
          <p:cNvSpPr/>
          <p:nvPr/>
        </p:nvSpPr>
        <p:spPr>
          <a:xfrm>
            <a:off x="8295013" y="1608323"/>
            <a:ext cx="3803202" cy="646329"/>
          </a:xfrm>
          <a:prstGeom prst="rect">
            <a:avLst/>
          </a:prstGeom>
        </p:spPr>
        <p:txBody>
          <a:bodyPr wrap="square" lIns="89960" tIns="45719" rIns="89960" bIns="45719">
            <a:spAutoFit/>
          </a:bodyPr>
          <a:lstStyle/>
          <a:p>
            <a:pPr defTabSz="882055"/>
            <a:r>
              <a:rPr lang="en-US" sz="3600" cap="all" spc="-300" dirty="0">
                <a:solidFill>
                  <a:srgbClr val="00B0F0"/>
                </a:solidFill>
              </a:rPr>
              <a:t>Servers &amp; Systems</a:t>
            </a:r>
          </a:p>
        </p:txBody>
      </p:sp>
      <p:sp>
        <p:nvSpPr>
          <p:cNvPr id="12" name="Rectangle 11">
            <a:extLst>
              <a:ext uri="{FF2B5EF4-FFF2-40B4-BE49-F238E27FC236}">
                <a16:creationId xmlns="" xmlns:a16="http://schemas.microsoft.com/office/drawing/2014/main" id="{432671B9-6EF8-44F5-88FF-B587F4FE1599}"/>
              </a:ext>
            </a:extLst>
          </p:cNvPr>
          <p:cNvSpPr/>
          <p:nvPr/>
        </p:nvSpPr>
        <p:spPr>
          <a:xfrm>
            <a:off x="8295013" y="3727610"/>
            <a:ext cx="3896987" cy="707886"/>
          </a:xfrm>
          <a:prstGeom prst="rect">
            <a:avLst/>
          </a:prstGeom>
        </p:spPr>
        <p:txBody>
          <a:bodyPr wrap="square">
            <a:spAutoFit/>
          </a:bodyPr>
          <a:lstStyle/>
          <a:p>
            <a:r>
              <a:rPr lang="en-US" sz="2000" dirty="0">
                <a:solidFill>
                  <a:schemeClr val="bg1"/>
                </a:solidFill>
                <a:cs typeface="Arial" panose="020B0604020202020204" pitchFamily="34" charset="0"/>
              </a:rPr>
              <a:t>53,108,874 monthly page views</a:t>
            </a:r>
          </a:p>
          <a:p>
            <a:r>
              <a:rPr lang="en-US" sz="2000" dirty="0">
                <a:solidFill>
                  <a:schemeClr val="bg1"/>
                </a:solidFill>
                <a:cs typeface="Arial" panose="020B0604020202020204" pitchFamily="34" charset="0"/>
              </a:rPr>
              <a:t>4.23 million visitors monthly</a:t>
            </a:r>
            <a:endParaRPr lang="en-US" sz="3200" dirty="0">
              <a:solidFill>
                <a:schemeClr val="bg1"/>
              </a:solidFill>
              <a:cs typeface="Arial" panose="020B0604020202020204" pitchFamily="34" charset="0"/>
            </a:endParaRPr>
          </a:p>
        </p:txBody>
      </p:sp>
      <p:sp>
        <p:nvSpPr>
          <p:cNvPr id="13" name="Rectangle 12">
            <a:extLst>
              <a:ext uri="{FF2B5EF4-FFF2-40B4-BE49-F238E27FC236}">
                <a16:creationId xmlns="" xmlns:a16="http://schemas.microsoft.com/office/drawing/2014/main" id="{422711C1-449A-4EC7-9CD6-C7D3CBDB6478}"/>
              </a:ext>
            </a:extLst>
          </p:cNvPr>
          <p:cNvSpPr/>
          <p:nvPr/>
        </p:nvSpPr>
        <p:spPr>
          <a:xfrm>
            <a:off x="8295014" y="2155490"/>
            <a:ext cx="2689509" cy="646329"/>
          </a:xfrm>
          <a:prstGeom prst="rect">
            <a:avLst/>
          </a:prstGeom>
        </p:spPr>
        <p:txBody>
          <a:bodyPr wrap="square" lIns="89960" tIns="45719" rIns="89960" bIns="45719">
            <a:spAutoFit/>
          </a:bodyPr>
          <a:lstStyle/>
          <a:p>
            <a:pPr defTabSz="882055"/>
            <a:r>
              <a:rPr lang="en-US" sz="3600" b="1" cap="all" spc="-300" dirty="0">
                <a:solidFill>
                  <a:schemeClr val="bg1">
                    <a:lumMod val="75000"/>
                  </a:schemeClr>
                </a:solidFill>
              </a:rPr>
              <a:t>949</a:t>
            </a:r>
          </a:p>
        </p:txBody>
      </p:sp>
    </p:spTree>
    <p:extLst>
      <p:ext uri="{BB962C8B-B14F-4D97-AF65-F5344CB8AC3E}">
        <p14:creationId xmlns:p14="http://schemas.microsoft.com/office/powerpoint/2010/main" val="331552383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3"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1000"/>
                                            <p:tgtEl>
                                              <p:spTgt spid="7"/>
                                            </p:tgtEl>
                                          </p:cBhvr>
                                        </p:animEffect>
                                      </p:childTnLst>
                                    </p:cTn>
                                  </p:par>
                                  <p:par>
                                    <p:cTn id="10" presetID="2" presetClass="entr" presetSubtype="8" fill="hold" grpId="0" nodeType="withEffect" p14:presetBounceEnd="5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0000">
                                          <p:cBhvr additive="base">
                                            <p:cTn id="12"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3" dur="12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7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7" dur="75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5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50000">
                                          <p:cBhvr additive="base">
                                            <p:cTn id="20" dur="75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1"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childTnLst>
            </p:cTn>
          </p:par>
        </p:tnLst>
        <p:bldLst>
          <p:bldP spid="7" grpId="0" animBg="1"/>
          <p:bldP spid="8" grpId="0"/>
          <p:bldP spid="10"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033" fill="hold"/>
                                            <p:tgtEl>
                                              <p:spTgt spid="5"/>
                                            </p:tgtEl>
                                          </p:cBhvr>
                                        </p:cmd>
                                      </p:childTnLst>
                                    </p:cTn>
                                  </p:par>
                                  <p:par>
                                    <p:cTn id="7" presetID="22" presetClass="entr" presetSubtype="2"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right)">
                                          <p:cBhvr>
                                            <p:cTn id="9" dur="1000"/>
                                            <p:tgtEl>
                                              <p:spTgt spid="7"/>
                                            </p:tgtEl>
                                          </p:cBhvr>
                                        </p:animEffect>
                                      </p:childTnLst>
                                    </p:cTn>
                                  </p:par>
                                  <p:par>
                                    <p:cTn id="10" presetID="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250" fill="hold"/>
                                            <p:tgtEl>
                                              <p:spTgt spid="8"/>
                                            </p:tgtEl>
                                            <p:attrNameLst>
                                              <p:attrName>ppt_x</p:attrName>
                                            </p:attrNameLst>
                                          </p:cBhvr>
                                          <p:tavLst>
                                            <p:tav tm="0">
                                              <p:val>
                                                <p:strVal val="0-#ppt_w/2"/>
                                              </p:val>
                                            </p:tav>
                                            <p:tav tm="100000">
                                              <p:val>
                                                <p:strVal val="#ppt_x"/>
                                              </p:val>
                                            </p:tav>
                                          </p:tavLst>
                                        </p:anim>
                                        <p:anim calcmode="lin" valueType="num">
                                          <p:cBhvr additive="base">
                                            <p:cTn id="13" dur="12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750" fill="hold"/>
                                            <p:tgtEl>
                                              <p:spTgt spid="10"/>
                                            </p:tgtEl>
                                            <p:attrNameLst>
                                              <p:attrName>ppt_x</p:attrName>
                                            </p:attrNameLst>
                                          </p:cBhvr>
                                          <p:tavLst>
                                            <p:tav tm="0">
                                              <p:val>
                                                <p:strVal val="0-#ppt_w/2"/>
                                              </p:val>
                                            </p:tav>
                                            <p:tav tm="100000">
                                              <p:val>
                                                <p:strVal val="#ppt_x"/>
                                              </p:val>
                                            </p:tav>
                                          </p:tavLst>
                                        </p:anim>
                                        <p:anim calcmode="lin" valueType="num">
                                          <p:cBhvr additive="base">
                                            <p:cTn id="17" dur="75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0-#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childTnLst>
            </p:cTn>
          </p:par>
        </p:tnLst>
        <p:bldLst>
          <p:bldP spid="7" grpId="0" animBg="1"/>
          <p:bldP spid="8" grpId="0"/>
          <p:bldP spid="10" grpId="0"/>
          <p:bldP spid="1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rallelogram 6">
            <a:extLst>
              <a:ext uri="{FF2B5EF4-FFF2-40B4-BE49-F238E27FC236}">
                <a16:creationId xmlns="" xmlns:a16="http://schemas.microsoft.com/office/drawing/2014/main" id="{1C8A8214-93CC-4D0A-ADDC-A24C159063E7}"/>
              </a:ext>
            </a:extLst>
          </p:cNvPr>
          <p:cNvSpPr/>
          <p:nvPr/>
        </p:nvSpPr>
        <p:spPr>
          <a:xfrm>
            <a:off x="6414655" y="1366103"/>
            <a:ext cx="7592289" cy="5578609"/>
          </a:xfrm>
          <a:prstGeom prst="parallelogram">
            <a:avLst>
              <a:gd name="adj" fmla="val 30424"/>
            </a:avLst>
          </a:prstGeom>
          <a:solidFill>
            <a:schemeClr val="tx1"/>
          </a:solidFill>
          <a:ln>
            <a:noFill/>
          </a:ln>
          <a:effectLst>
            <a:outerShdw blurRad="635000" dist="38100" dir="5400000" sx="103000" sy="103000" algn="t" rotWithShape="0">
              <a:schemeClr val="tx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pic>
        <p:nvPicPr>
          <p:cNvPr id="2" name="checkmk-services">
            <a:hlinkClick r:id="" action="ppaction://media"/>
            <a:extLst>
              <a:ext uri="{FF2B5EF4-FFF2-40B4-BE49-F238E27FC236}">
                <a16:creationId xmlns="" xmlns:a16="http://schemas.microsoft.com/office/drawing/2014/main" id="{C4DDEAFD-C717-46A0-8106-FBEB5EC714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89939" y="1366103"/>
            <a:ext cx="9931262" cy="5586335"/>
          </a:xfrm>
          <a:prstGeom prst="rect">
            <a:avLst/>
          </a:prstGeom>
        </p:spPr>
      </p:pic>
      <p:sp>
        <p:nvSpPr>
          <p:cNvPr id="8" name="Rectangle 7">
            <a:extLst>
              <a:ext uri="{FF2B5EF4-FFF2-40B4-BE49-F238E27FC236}">
                <a16:creationId xmlns="" xmlns:a16="http://schemas.microsoft.com/office/drawing/2014/main" id="{609B32D6-4F27-4987-9175-CCA501F6F78B}"/>
              </a:ext>
            </a:extLst>
          </p:cNvPr>
          <p:cNvSpPr/>
          <p:nvPr/>
        </p:nvSpPr>
        <p:spPr>
          <a:xfrm>
            <a:off x="0" y="398705"/>
            <a:ext cx="11920988" cy="769439"/>
          </a:xfrm>
          <a:prstGeom prst="rect">
            <a:avLst/>
          </a:prstGeom>
        </p:spPr>
        <p:txBody>
          <a:bodyPr wrap="square" lIns="89960" tIns="45719" rIns="89960" bIns="45719">
            <a:spAutoFit/>
          </a:bodyPr>
          <a:lstStyle/>
          <a:p>
            <a:pPr defTabSz="882055"/>
            <a:r>
              <a:rPr lang="en-US" sz="4400" b="1" cap="all" spc="-300" dirty="0">
                <a:solidFill>
                  <a:schemeClr val="tx1">
                    <a:lumMod val="75000"/>
                    <a:lumOff val="25000"/>
                  </a:schemeClr>
                </a:solidFill>
              </a:rPr>
              <a:t>Services - Server Monitoring and Alerts</a:t>
            </a:r>
          </a:p>
        </p:txBody>
      </p:sp>
      <p:sp>
        <p:nvSpPr>
          <p:cNvPr id="9" name="Rectangle 8">
            <a:extLst>
              <a:ext uri="{FF2B5EF4-FFF2-40B4-BE49-F238E27FC236}">
                <a16:creationId xmlns="" xmlns:a16="http://schemas.microsoft.com/office/drawing/2014/main" id="{7D3A4AE2-FD55-417E-A3B2-135C375065C4}"/>
              </a:ext>
            </a:extLst>
          </p:cNvPr>
          <p:cNvSpPr/>
          <p:nvPr/>
        </p:nvSpPr>
        <p:spPr>
          <a:xfrm>
            <a:off x="8440618" y="1608323"/>
            <a:ext cx="3309870" cy="646329"/>
          </a:xfrm>
          <a:prstGeom prst="rect">
            <a:avLst/>
          </a:prstGeom>
        </p:spPr>
        <p:txBody>
          <a:bodyPr wrap="square" lIns="89960" tIns="45719" rIns="89960" bIns="45719">
            <a:spAutoFit/>
          </a:bodyPr>
          <a:lstStyle/>
          <a:p>
            <a:pPr defTabSz="882055"/>
            <a:r>
              <a:rPr lang="en-US" sz="3600" cap="all" spc="-300" dirty="0">
                <a:solidFill>
                  <a:srgbClr val="00B0F0"/>
                </a:solidFill>
              </a:rPr>
              <a:t>Services</a:t>
            </a:r>
          </a:p>
        </p:txBody>
      </p:sp>
      <p:sp>
        <p:nvSpPr>
          <p:cNvPr id="10" name="Rectangle 9">
            <a:extLst>
              <a:ext uri="{FF2B5EF4-FFF2-40B4-BE49-F238E27FC236}">
                <a16:creationId xmlns="" xmlns:a16="http://schemas.microsoft.com/office/drawing/2014/main" id="{8EBB8377-BA5A-4876-B693-72FFE6065659}"/>
              </a:ext>
            </a:extLst>
          </p:cNvPr>
          <p:cNvSpPr/>
          <p:nvPr/>
        </p:nvSpPr>
        <p:spPr>
          <a:xfrm>
            <a:off x="8440618" y="3832241"/>
            <a:ext cx="3768031" cy="707886"/>
          </a:xfrm>
          <a:prstGeom prst="rect">
            <a:avLst/>
          </a:prstGeom>
        </p:spPr>
        <p:txBody>
          <a:bodyPr wrap="square">
            <a:spAutoFit/>
          </a:bodyPr>
          <a:lstStyle/>
          <a:p>
            <a:r>
              <a:rPr lang="en-US" sz="2000" dirty="0">
                <a:solidFill>
                  <a:schemeClr val="bg1"/>
                </a:solidFill>
                <a:cs typeface="Arial" panose="020B0604020202020204" pitchFamily="34" charset="0"/>
              </a:rPr>
              <a:t>53,108,874 monthly page views</a:t>
            </a:r>
          </a:p>
          <a:p>
            <a:r>
              <a:rPr lang="en-US" sz="2000" dirty="0">
                <a:solidFill>
                  <a:schemeClr val="bg1"/>
                </a:solidFill>
                <a:cs typeface="Arial" panose="020B0604020202020204" pitchFamily="34" charset="0"/>
              </a:rPr>
              <a:t>4.23 million visitors monthly</a:t>
            </a:r>
            <a:endParaRPr lang="en-US" sz="3200" dirty="0">
              <a:solidFill>
                <a:schemeClr val="bg1"/>
              </a:solidFill>
              <a:cs typeface="Arial" panose="020B0604020202020204" pitchFamily="34" charset="0"/>
            </a:endParaRPr>
          </a:p>
        </p:txBody>
      </p:sp>
      <p:sp>
        <p:nvSpPr>
          <p:cNvPr id="11" name="Rectangle 10">
            <a:extLst>
              <a:ext uri="{FF2B5EF4-FFF2-40B4-BE49-F238E27FC236}">
                <a16:creationId xmlns="" xmlns:a16="http://schemas.microsoft.com/office/drawing/2014/main" id="{C419AAB6-E3C8-452F-8EF9-9ABD5DFE432E}"/>
              </a:ext>
            </a:extLst>
          </p:cNvPr>
          <p:cNvSpPr/>
          <p:nvPr/>
        </p:nvSpPr>
        <p:spPr>
          <a:xfrm>
            <a:off x="8440618" y="2191919"/>
            <a:ext cx="2528987" cy="646329"/>
          </a:xfrm>
          <a:prstGeom prst="rect">
            <a:avLst/>
          </a:prstGeom>
        </p:spPr>
        <p:txBody>
          <a:bodyPr wrap="square" lIns="89960" tIns="45719" rIns="89960" bIns="45719">
            <a:spAutoFit/>
          </a:bodyPr>
          <a:lstStyle/>
          <a:p>
            <a:pPr defTabSz="882055"/>
            <a:r>
              <a:rPr lang="en-US" sz="3600" b="1" cap="all" spc="-300" dirty="0">
                <a:solidFill>
                  <a:schemeClr val="bg1">
                    <a:lumMod val="75000"/>
                  </a:schemeClr>
                </a:solidFill>
              </a:rPr>
              <a:t>18,023 </a:t>
            </a:r>
          </a:p>
        </p:txBody>
      </p:sp>
    </p:spTree>
    <p:extLst>
      <p:ext uri="{BB962C8B-B14F-4D97-AF65-F5344CB8AC3E}">
        <p14:creationId xmlns:p14="http://schemas.microsoft.com/office/powerpoint/2010/main" val="49647077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par>
                                    <p:cTn id="8" presetID="1" presetClass="mediacall" presetSubtype="0" fill="hold" nodeType="withEffect">
                                      <p:stCondLst>
                                        <p:cond delay="300"/>
                                      </p:stCondLst>
                                      <p:childTnLst>
                                        <p:cmd type="call" cmd="playFrom(0.0)">
                                          <p:cBhvr>
                                            <p:cTn id="9" dur="86098" fill="hold"/>
                                            <p:tgtEl>
                                              <p:spTgt spid="2"/>
                                            </p:tgtEl>
                                          </p:cBhvr>
                                        </p:cmd>
                                      </p:childTnLst>
                                    </p:cTn>
                                  </p:par>
                                  <p:par>
                                    <p:cTn id="10" presetID="2" presetClass="entr" presetSubtype="8" fill="hold" grpId="0" nodeType="withEffect" p14:presetBounceEnd="50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50000">
                                          <p:cBhvr additive="base">
                                            <p:cTn id="12"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3" dur="12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50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50000">
                                          <p:cBhvr additive="base">
                                            <p:cTn id="16" dur="75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7" dur="75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5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50000">
                                          <p:cBhvr additive="base">
                                            <p:cTn id="20" dur="75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1"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childTnLst>
            </p:cTn>
          </p:par>
        </p:tnLst>
        <p:bldLst>
          <p:bldP spid="7" grpId="0" animBg="1"/>
          <p:bldP spid="8" grpId="0"/>
          <p:bldP spid="9"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30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par>
                                    <p:cTn id="8" presetID="1" presetClass="mediacall" presetSubtype="0" fill="hold" nodeType="withEffect">
                                      <p:stCondLst>
                                        <p:cond delay="300"/>
                                      </p:stCondLst>
                                      <p:childTnLst>
                                        <p:cmd type="call" cmd="playFrom(0.0)">
                                          <p:cBhvr>
                                            <p:cTn id="9" dur="86098" fill="hold"/>
                                            <p:tgtEl>
                                              <p:spTgt spid="2"/>
                                            </p:tgtEl>
                                          </p:cBhvr>
                                        </p:cmd>
                                      </p:childTnLst>
                                    </p:cTn>
                                  </p:par>
                                  <p:par>
                                    <p:cTn id="10" presetID="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250" fill="hold"/>
                                            <p:tgtEl>
                                              <p:spTgt spid="8"/>
                                            </p:tgtEl>
                                            <p:attrNameLst>
                                              <p:attrName>ppt_x</p:attrName>
                                            </p:attrNameLst>
                                          </p:cBhvr>
                                          <p:tavLst>
                                            <p:tav tm="0">
                                              <p:val>
                                                <p:strVal val="0-#ppt_w/2"/>
                                              </p:val>
                                            </p:tav>
                                            <p:tav tm="100000">
                                              <p:val>
                                                <p:strVal val="#ppt_x"/>
                                              </p:val>
                                            </p:tav>
                                          </p:tavLst>
                                        </p:anim>
                                        <p:anim calcmode="lin" valueType="num">
                                          <p:cBhvr additive="base">
                                            <p:cTn id="13" dur="12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0-#ppt_w/2"/>
                                              </p:val>
                                            </p:tav>
                                            <p:tav tm="100000">
                                              <p:val>
                                                <p:strVal val="#ppt_x"/>
                                              </p:val>
                                            </p:tav>
                                          </p:tavLst>
                                        </p:anim>
                                        <p:anim calcmode="lin" valueType="num">
                                          <p:cBhvr additive="base">
                                            <p:cTn id="17" dur="75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750" fill="hold"/>
                                            <p:tgtEl>
                                              <p:spTgt spid="11"/>
                                            </p:tgtEl>
                                            <p:attrNameLst>
                                              <p:attrName>ppt_x</p:attrName>
                                            </p:attrNameLst>
                                          </p:cBhvr>
                                          <p:tavLst>
                                            <p:tav tm="0">
                                              <p:val>
                                                <p:strVal val="0-#ppt_w/2"/>
                                              </p:val>
                                            </p:tav>
                                            <p:tav tm="100000">
                                              <p:val>
                                                <p:strVal val="#ppt_x"/>
                                              </p:val>
                                            </p:tav>
                                          </p:tavLst>
                                        </p:anim>
                                        <p:anim calcmode="lin" valueType="num">
                                          <p:cBhvr additive="base">
                                            <p:cTn id="21"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childTnLst>
            </p:cTn>
          </p:par>
        </p:tnLst>
        <p:bldLst>
          <p:bldP spid="7" grpId="0" animBg="1"/>
          <p:bldP spid="8" grpId="0"/>
          <p:bldP spid="9" grpId="0"/>
          <p:bldP spid="1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lelogram 5">
            <a:extLst>
              <a:ext uri="{FF2B5EF4-FFF2-40B4-BE49-F238E27FC236}">
                <a16:creationId xmlns="" xmlns:a16="http://schemas.microsoft.com/office/drawing/2014/main" id="{3676D756-6828-4684-BB1B-22021A37F23C}"/>
              </a:ext>
            </a:extLst>
          </p:cNvPr>
          <p:cNvSpPr/>
          <p:nvPr/>
        </p:nvSpPr>
        <p:spPr>
          <a:xfrm>
            <a:off x="-1759352" y="1174555"/>
            <a:ext cx="15872199" cy="5683445"/>
          </a:xfrm>
          <a:prstGeom prst="parallelogram">
            <a:avLst>
              <a:gd name="adj" fmla="val 30424"/>
            </a:avLst>
          </a:prstGeom>
          <a:solidFill>
            <a:schemeClr val="tx1"/>
          </a:solidFill>
          <a:ln>
            <a:noFill/>
          </a:ln>
          <a:effectLst>
            <a:outerShdw blurRad="635000" dist="38100" dir="5400000" sx="103000" sy="103000" algn="t" rotWithShape="0">
              <a:schemeClr val="tx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pic>
        <p:nvPicPr>
          <p:cNvPr id="8" name="checkmk-performance">
            <a:hlinkClick r:id="" action="ppaction://media"/>
            <a:extLst>
              <a:ext uri="{FF2B5EF4-FFF2-40B4-BE49-F238E27FC236}">
                <a16:creationId xmlns="" xmlns:a16="http://schemas.microsoft.com/office/drawing/2014/main" id="{F320F695-1F56-43C3-A89D-95C409341FF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7932" y="1174555"/>
            <a:ext cx="11445742" cy="6438811"/>
          </a:xfrm>
        </p:spPr>
      </p:pic>
      <p:sp>
        <p:nvSpPr>
          <p:cNvPr id="2" name="Slide Number Placeholder 1">
            <a:extLst>
              <a:ext uri="{FF2B5EF4-FFF2-40B4-BE49-F238E27FC236}">
                <a16:creationId xmlns="" xmlns:a16="http://schemas.microsoft.com/office/drawing/2014/main" id="{EE2EB12E-AA39-40C6-B3C7-7810998C5A6B}"/>
              </a:ext>
            </a:extLst>
          </p:cNvPr>
          <p:cNvSpPr>
            <a:spLocks noGrp="1"/>
          </p:cNvSpPr>
          <p:nvPr>
            <p:ph type="sldNum" sz="quarter" idx="12"/>
          </p:nvPr>
        </p:nvSpPr>
        <p:spPr/>
        <p:txBody>
          <a:bodyPr/>
          <a:lstStyle/>
          <a:p>
            <a:fld id="{CB5C3FB3-A5C8-44CE-AB2A-4266C7F78C05}" type="slidenum">
              <a:rPr lang="en-US" smtClean="0"/>
              <a:t>12</a:t>
            </a:fld>
            <a:endParaRPr lang="en-US" dirty="0"/>
          </a:p>
        </p:txBody>
      </p:sp>
      <p:sp>
        <p:nvSpPr>
          <p:cNvPr id="7" name="Rectangle 6">
            <a:extLst>
              <a:ext uri="{FF2B5EF4-FFF2-40B4-BE49-F238E27FC236}">
                <a16:creationId xmlns="" xmlns:a16="http://schemas.microsoft.com/office/drawing/2014/main" id="{4314DCD2-508C-47D5-8C3C-7C6E4A59EF9F}"/>
              </a:ext>
            </a:extLst>
          </p:cNvPr>
          <p:cNvSpPr/>
          <p:nvPr/>
        </p:nvSpPr>
        <p:spPr>
          <a:xfrm>
            <a:off x="173620" y="1278011"/>
            <a:ext cx="12118694" cy="1384995"/>
          </a:xfrm>
          <a:prstGeom prst="rect">
            <a:avLst/>
          </a:prstGeom>
        </p:spPr>
        <p:txBody>
          <a:bodyPr wrap="square">
            <a:spAutoFit/>
          </a:bodyPr>
          <a:lstStyle/>
          <a:p>
            <a:r>
              <a:rPr lang="en-US" sz="2800" dirty="0">
                <a:solidFill>
                  <a:schemeClr val="bg1"/>
                </a:solidFill>
              </a:rPr>
              <a:t>That which is not measured, will not improve.</a:t>
            </a:r>
          </a:p>
          <a:p>
            <a:r>
              <a:rPr lang="en-US" sz="2800" dirty="0">
                <a:solidFill>
                  <a:schemeClr val="bg1"/>
                </a:solidFill>
              </a:rPr>
              <a:t>We measure and monitor everything.</a:t>
            </a:r>
          </a:p>
          <a:p>
            <a:pPr algn="ctr"/>
            <a:endParaRPr lang="en-US" sz="2800" dirty="0">
              <a:solidFill>
                <a:schemeClr val="bg1"/>
              </a:solidFill>
            </a:endParaRPr>
          </a:p>
        </p:txBody>
      </p:sp>
      <p:sp>
        <p:nvSpPr>
          <p:cNvPr id="13" name="Rectangle 12">
            <a:extLst>
              <a:ext uri="{FF2B5EF4-FFF2-40B4-BE49-F238E27FC236}">
                <a16:creationId xmlns="" xmlns:a16="http://schemas.microsoft.com/office/drawing/2014/main" id="{CE229CC2-BB06-4218-B8C6-0C542E5E7141}"/>
              </a:ext>
            </a:extLst>
          </p:cNvPr>
          <p:cNvSpPr/>
          <p:nvPr/>
        </p:nvSpPr>
        <p:spPr>
          <a:xfrm>
            <a:off x="0" y="343560"/>
            <a:ext cx="11920988" cy="769439"/>
          </a:xfrm>
          <a:prstGeom prst="rect">
            <a:avLst/>
          </a:prstGeom>
        </p:spPr>
        <p:txBody>
          <a:bodyPr wrap="square" lIns="89960" tIns="45719" rIns="89960" bIns="45719">
            <a:spAutoFit/>
          </a:bodyPr>
          <a:lstStyle/>
          <a:p>
            <a:pPr defTabSz="882055"/>
            <a:r>
              <a:rPr lang="en-US" sz="4400" b="1" cap="all" spc="-300" dirty="0">
                <a:solidFill>
                  <a:schemeClr val="tx1">
                    <a:lumMod val="75000"/>
                    <a:lumOff val="25000"/>
                  </a:schemeClr>
                </a:solidFill>
              </a:rPr>
              <a:t>Analyzing our systems</a:t>
            </a:r>
          </a:p>
        </p:txBody>
      </p:sp>
    </p:spTree>
    <p:extLst>
      <p:ext uri="{BB962C8B-B14F-4D97-AF65-F5344CB8AC3E}">
        <p14:creationId xmlns:p14="http://schemas.microsoft.com/office/powerpoint/2010/main" val="161077626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125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30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par>
                              <p:cTn id="12" fill="hold">
                                <p:stCondLst>
                                  <p:cond delay="13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416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8"/>
                    </p:tgtEl>
                  </p:cMediaNode>
                </p:video>
              </p:childTnLst>
            </p:cTn>
          </p:par>
        </p:tnLst>
        <p:bldLst>
          <p:bldP spid="6" grpId="0" animBg="1"/>
          <p:bldP spid="7"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0-#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30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par>
                              <p:cTn id="12" fill="hold">
                                <p:stCondLst>
                                  <p:cond delay="13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416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8"/>
                    </p:tgtEl>
                  </p:cMediaNode>
                </p:video>
              </p:childTnLst>
            </p:cTn>
          </p:par>
        </p:tnLst>
        <p:bldLst>
          <p:bldP spid="6" grpId="0" animBg="1"/>
          <p:bldP spid="7" grpId="0"/>
          <p:bldP spid="1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75EBFB74-326A-4553-85E1-1D970B74BAEF}"/>
              </a:ext>
            </a:extLst>
          </p:cNvPr>
          <p:cNvSpPr>
            <a:spLocks noGrp="1"/>
          </p:cNvSpPr>
          <p:nvPr>
            <p:ph type="sldNum" sz="quarter" idx="12"/>
          </p:nvPr>
        </p:nvSpPr>
        <p:spPr/>
        <p:txBody>
          <a:bodyPr/>
          <a:lstStyle/>
          <a:p>
            <a:fld id="{CB5C3FB3-A5C8-44CE-AB2A-4266C7F78C05}" type="slidenum">
              <a:rPr lang="en-US" smtClean="0"/>
              <a:t>13</a:t>
            </a:fld>
            <a:endParaRPr lang="en-US" dirty="0"/>
          </a:p>
        </p:txBody>
      </p:sp>
      <p:pic>
        <p:nvPicPr>
          <p:cNvPr id="4" name="Picture 3">
            <a:extLst>
              <a:ext uri="{FF2B5EF4-FFF2-40B4-BE49-F238E27FC236}">
                <a16:creationId xmlns="" xmlns:a16="http://schemas.microsoft.com/office/drawing/2014/main" id="{0263B288-9DFC-421D-AA89-CA17C710562B}"/>
              </a:ext>
            </a:extLst>
          </p:cNvPr>
          <p:cNvPicPr>
            <a:picLocks noChangeAspect="1"/>
          </p:cNvPicPr>
          <p:nvPr/>
        </p:nvPicPr>
        <p:blipFill>
          <a:blip r:embed="rId3"/>
          <a:stretch>
            <a:fillRect/>
          </a:stretch>
        </p:blipFill>
        <p:spPr>
          <a:xfrm>
            <a:off x="0" y="1151455"/>
            <a:ext cx="12192000" cy="5197642"/>
          </a:xfrm>
          <a:prstGeom prst="rect">
            <a:avLst/>
          </a:prstGeom>
        </p:spPr>
      </p:pic>
      <p:sp>
        <p:nvSpPr>
          <p:cNvPr id="5" name="Rectangle 4">
            <a:extLst>
              <a:ext uri="{FF2B5EF4-FFF2-40B4-BE49-F238E27FC236}">
                <a16:creationId xmlns="" xmlns:a16="http://schemas.microsoft.com/office/drawing/2014/main" id="{1D757996-9A25-4D4F-97A1-EBBF8AD9563F}"/>
              </a:ext>
            </a:extLst>
          </p:cNvPr>
          <p:cNvSpPr/>
          <p:nvPr/>
        </p:nvSpPr>
        <p:spPr>
          <a:xfrm>
            <a:off x="0" y="320460"/>
            <a:ext cx="11920988" cy="830995"/>
          </a:xfrm>
          <a:prstGeom prst="rect">
            <a:avLst/>
          </a:prstGeom>
        </p:spPr>
        <p:txBody>
          <a:bodyPr wrap="square" lIns="89960" tIns="45719" rIns="89960" bIns="45719">
            <a:spAutoFit/>
          </a:bodyPr>
          <a:lstStyle/>
          <a:p>
            <a:pPr defTabSz="882055"/>
            <a:r>
              <a:rPr lang="en-US" sz="4600" b="1" cap="all" spc="-300" dirty="0">
                <a:solidFill>
                  <a:schemeClr val="tx1">
                    <a:lumMod val="75000"/>
                    <a:lumOff val="25000"/>
                  </a:schemeClr>
                </a:solidFill>
              </a:rPr>
              <a:t>Visualization – Insights</a:t>
            </a:r>
          </a:p>
        </p:txBody>
      </p:sp>
      <p:sp>
        <p:nvSpPr>
          <p:cNvPr id="8" name="Rectangle 7">
            <a:extLst>
              <a:ext uri="{FF2B5EF4-FFF2-40B4-BE49-F238E27FC236}">
                <a16:creationId xmlns="" xmlns:a16="http://schemas.microsoft.com/office/drawing/2014/main" id="{E549D09F-37B4-4201-AA9E-FE32DD49CFA6}"/>
              </a:ext>
            </a:extLst>
          </p:cNvPr>
          <p:cNvSpPr/>
          <p:nvPr/>
        </p:nvSpPr>
        <p:spPr>
          <a:xfrm>
            <a:off x="2202822" y="2252268"/>
            <a:ext cx="8244198" cy="830995"/>
          </a:xfrm>
          <a:prstGeom prst="rect">
            <a:avLst/>
          </a:prstGeom>
        </p:spPr>
        <p:txBody>
          <a:bodyPr wrap="square" lIns="89960" tIns="45719" rIns="89960" bIns="45719">
            <a:spAutoFit/>
          </a:bodyPr>
          <a:lstStyle/>
          <a:p>
            <a:pPr defTabSz="882055"/>
            <a:r>
              <a:rPr lang="en-US" sz="4600" b="1" cap="all" spc="-300" dirty="0">
                <a:solidFill>
                  <a:schemeClr val="accent1">
                    <a:lumMod val="50000"/>
                  </a:schemeClr>
                </a:solidFill>
              </a:rPr>
              <a:t>Application performance</a:t>
            </a:r>
          </a:p>
        </p:txBody>
      </p:sp>
      <p:sp>
        <p:nvSpPr>
          <p:cNvPr id="9" name="Rectangle 8">
            <a:extLst>
              <a:ext uri="{FF2B5EF4-FFF2-40B4-BE49-F238E27FC236}">
                <a16:creationId xmlns="" xmlns:a16="http://schemas.microsoft.com/office/drawing/2014/main" id="{2CD31357-447A-448D-B728-4E3A2DDD85C6}"/>
              </a:ext>
            </a:extLst>
          </p:cNvPr>
          <p:cNvSpPr/>
          <p:nvPr/>
        </p:nvSpPr>
        <p:spPr>
          <a:xfrm>
            <a:off x="400692" y="1768850"/>
            <a:ext cx="7489818" cy="830995"/>
          </a:xfrm>
          <a:prstGeom prst="rect">
            <a:avLst/>
          </a:prstGeom>
        </p:spPr>
        <p:txBody>
          <a:bodyPr wrap="square" lIns="89960" tIns="45719" rIns="89960" bIns="45719">
            <a:spAutoFit/>
          </a:bodyPr>
          <a:lstStyle/>
          <a:p>
            <a:pPr defTabSz="882055"/>
            <a:r>
              <a:rPr lang="en-US" sz="4600" b="1" cap="all" spc="-300" dirty="0">
                <a:solidFill>
                  <a:schemeClr val="tx1">
                    <a:lumMod val="65000"/>
                    <a:lumOff val="35000"/>
                  </a:schemeClr>
                </a:solidFill>
              </a:rPr>
              <a:t>Improving</a:t>
            </a:r>
          </a:p>
        </p:txBody>
      </p:sp>
    </p:spTree>
    <p:extLst>
      <p:ext uri="{BB962C8B-B14F-4D97-AF65-F5344CB8AC3E}">
        <p14:creationId xmlns:p14="http://schemas.microsoft.com/office/powerpoint/2010/main" val="16128673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125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8" fill="hold" grpId="0" nodeType="withEffect" p14:presetBounceEnd="5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50000">
                                          <p:cBhvr additive="base">
                                            <p:cTn id="15" dur="7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50000">
                                          <p:cBhvr additive="base">
                                            <p:cTn id="19" dur="75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0-#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A9813FBC-1440-402B-93B4-156A2AFAC407}"/>
              </a:ext>
            </a:extLst>
          </p:cNvPr>
          <p:cNvSpPr>
            <a:spLocks noGrp="1"/>
          </p:cNvSpPr>
          <p:nvPr>
            <p:ph type="sldNum" sz="quarter" idx="12"/>
          </p:nvPr>
        </p:nvSpPr>
        <p:spPr/>
        <p:txBody>
          <a:bodyPr/>
          <a:lstStyle/>
          <a:p>
            <a:fld id="{CB5C3FB3-A5C8-44CE-AB2A-4266C7F78C05}" type="slidenum">
              <a:rPr lang="en-US" smtClean="0"/>
              <a:t>14</a:t>
            </a:fld>
            <a:endParaRPr lang="en-US" dirty="0"/>
          </a:p>
        </p:txBody>
      </p:sp>
      <p:pic>
        <p:nvPicPr>
          <p:cNvPr id="8" name="Picture 7">
            <a:extLst>
              <a:ext uri="{FF2B5EF4-FFF2-40B4-BE49-F238E27FC236}">
                <a16:creationId xmlns="" xmlns:a16="http://schemas.microsoft.com/office/drawing/2014/main" id="{0733F25D-6A83-4FB6-ADC3-DF340950F006}"/>
              </a:ext>
            </a:extLst>
          </p:cNvPr>
          <p:cNvPicPr>
            <a:picLocks noChangeAspect="1"/>
          </p:cNvPicPr>
          <p:nvPr/>
        </p:nvPicPr>
        <p:blipFill>
          <a:blip r:embed="rId2"/>
          <a:stretch>
            <a:fillRect/>
          </a:stretch>
        </p:blipFill>
        <p:spPr>
          <a:xfrm>
            <a:off x="-173308" y="-95250"/>
            <a:ext cx="12743008" cy="6953250"/>
          </a:xfrm>
          <a:prstGeom prst="rect">
            <a:avLst/>
          </a:prstGeom>
        </p:spPr>
      </p:pic>
    </p:spTree>
    <p:extLst>
      <p:ext uri="{BB962C8B-B14F-4D97-AF65-F5344CB8AC3E}">
        <p14:creationId xmlns:p14="http://schemas.microsoft.com/office/powerpoint/2010/main" val="2048380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9718E40E-0504-468D-B76F-81ABF4CAE243}"/>
              </a:ext>
            </a:extLst>
          </p:cNvPr>
          <p:cNvSpPr>
            <a:spLocks noGrp="1"/>
          </p:cNvSpPr>
          <p:nvPr>
            <p:ph type="sldNum" sz="quarter" idx="12"/>
          </p:nvPr>
        </p:nvSpPr>
        <p:spPr/>
        <p:txBody>
          <a:bodyPr/>
          <a:lstStyle/>
          <a:p>
            <a:fld id="{CB5C3FB3-A5C8-44CE-AB2A-4266C7F78C05}" type="slidenum">
              <a:rPr lang="en-US" sz="1100" smtClean="0"/>
              <a:t>15</a:t>
            </a:fld>
            <a:endParaRPr lang="en-US" sz="1100" dirty="0"/>
          </a:p>
        </p:txBody>
      </p:sp>
      <p:pic>
        <p:nvPicPr>
          <p:cNvPr id="8" name="Picture 7">
            <a:extLst>
              <a:ext uri="{FF2B5EF4-FFF2-40B4-BE49-F238E27FC236}">
                <a16:creationId xmlns="" xmlns:a16="http://schemas.microsoft.com/office/drawing/2014/main" id="{17EB5418-9D7D-45A2-9772-A5A6E8278135}"/>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 xmlns:a16="http://schemas.microsoft.com/office/drawing/2014/main" id="{CE0DD9C8-720A-4489-A116-78EF5F632AAC}"/>
              </a:ext>
            </a:extLst>
          </p:cNvPr>
          <p:cNvSpPr/>
          <p:nvPr/>
        </p:nvSpPr>
        <p:spPr>
          <a:xfrm>
            <a:off x="9309" y="0"/>
            <a:ext cx="11920988" cy="769439"/>
          </a:xfrm>
          <a:prstGeom prst="rect">
            <a:avLst/>
          </a:prstGeom>
        </p:spPr>
        <p:txBody>
          <a:bodyPr wrap="square" lIns="89960" tIns="45719" rIns="89960" bIns="45719">
            <a:spAutoFit/>
          </a:bodyPr>
          <a:lstStyle/>
          <a:p>
            <a:pPr defTabSz="882055"/>
            <a:r>
              <a:rPr lang="en-US" sz="4400" b="1" cap="all" spc="-300" dirty="0">
                <a:solidFill>
                  <a:schemeClr val="tx1">
                    <a:lumMod val="65000"/>
                    <a:lumOff val="35000"/>
                  </a:schemeClr>
                </a:solidFill>
              </a:rPr>
              <a:t>Visualization insights - social media</a:t>
            </a:r>
          </a:p>
        </p:txBody>
      </p:sp>
    </p:spTree>
    <p:extLst>
      <p:ext uri="{BB962C8B-B14F-4D97-AF65-F5344CB8AC3E}">
        <p14:creationId xmlns:p14="http://schemas.microsoft.com/office/powerpoint/2010/main" val="31041169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125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ED5B470-AD87-4D84-8F89-2E1E07986E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C3FB3-A5C8-44CE-AB2A-4266C7F78C05}" type="slidenum">
              <a:rPr kumimoji="0" lang="en-US" sz="1200" b="0" i="0" u="none" strike="noStrike" kern="1200" cap="none" spc="0" normalizeH="0" baseline="0" noProof="0" smtClean="0">
                <a:ln>
                  <a:noFill/>
                </a:ln>
                <a:solidFill>
                  <a:srgbClr val="0074AF"/>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74AF"/>
              </a:solidFill>
              <a:effectLst/>
              <a:uLnTx/>
              <a:uFillTx/>
              <a:ea typeface="+mn-ea"/>
              <a:cs typeface="+mn-cs"/>
            </a:endParaRPr>
          </a:p>
        </p:txBody>
      </p:sp>
      <p:pic>
        <p:nvPicPr>
          <p:cNvPr id="82" name="Graphic 81">
            <a:extLst>
              <a:ext uri="{FF2B5EF4-FFF2-40B4-BE49-F238E27FC236}">
                <a16:creationId xmlns="" xmlns:a16="http://schemas.microsoft.com/office/drawing/2014/main" id="{57BF0C6B-15A8-427C-9ACE-57831DDCF6BB}"/>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09488" y="1171430"/>
            <a:ext cx="7586137" cy="3413589"/>
          </a:xfrm>
          <a:prstGeom prst="rect">
            <a:avLst/>
          </a:prstGeom>
        </p:spPr>
      </p:pic>
      <p:sp>
        <p:nvSpPr>
          <p:cNvPr id="84" name="Line 4">
            <a:extLst>
              <a:ext uri="{FF2B5EF4-FFF2-40B4-BE49-F238E27FC236}">
                <a16:creationId xmlns="" xmlns:a16="http://schemas.microsoft.com/office/drawing/2014/main" id="{ADDFE626-7E1F-4ED2-ADCC-B1D2FABD697F}"/>
              </a:ext>
            </a:extLst>
          </p:cNvPr>
          <p:cNvSpPr>
            <a:spLocks noChangeShapeType="1"/>
          </p:cNvSpPr>
          <p:nvPr/>
        </p:nvSpPr>
        <p:spPr bwMode="auto">
          <a:xfrm>
            <a:off x="7040880" y="3600449"/>
            <a:ext cx="1206026" cy="825427"/>
          </a:xfrm>
          <a:prstGeom prst="line">
            <a:avLst/>
          </a:prstGeom>
          <a:noFill/>
          <a:ln w="57150">
            <a:solidFill>
              <a:srgbClr val="B2B2B2"/>
            </a:solidFill>
            <a:prstDash val="sysDot"/>
            <a:round/>
            <a:headEnd/>
            <a:tailEnd/>
          </a:ln>
        </p:spPr>
        <p:txBody>
          <a:bodyPr wrap="none" lIns="81639" tIns="40819" rIns="81639" bIns="408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85" name="Line 6">
            <a:extLst>
              <a:ext uri="{FF2B5EF4-FFF2-40B4-BE49-F238E27FC236}">
                <a16:creationId xmlns="" xmlns:a16="http://schemas.microsoft.com/office/drawing/2014/main" id="{38BC8A3D-BE91-428F-AF67-AD3F9618B932}"/>
              </a:ext>
            </a:extLst>
          </p:cNvPr>
          <p:cNvSpPr>
            <a:spLocks noChangeShapeType="1"/>
          </p:cNvSpPr>
          <p:nvPr/>
        </p:nvSpPr>
        <p:spPr bwMode="auto">
          <a:xfrm>
            <a:off x="2494702" y="1900413"/>
            <a:ext cx="1021928" cy="483219"/>
          </a:xfrm>
          <a:prstGeom prst="line">
            <a:avLst/>
          </a:prstGeom>
          <a:noFill/>
          <a:ln w="57150">
            <a:solidFill>
              <a:srgbClr val="B2B2B2"/>
            </a:solidFill>
            <a:prstDash val="sysDot"/>
            <a:round/>
            <a:headEnd/>
            <a:tailEnd/>
          </a:ln>
        </p:spPr>
        <p:txBody>
          <a:bodyPr wrap="none" lIns="81639" tIns="40819" rIns="81639" bIns="408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nvGrpSpPr>
          <p:cNvPr id="86" name="Group 7">
            <a:extLst>
              <a:ext uri="{FF2B5EF4-FFF2-40B4-BE49-F238E27FC236}">
                <a16:creationId xmlns="" xmlns:a16="http://schemas.microsoft.com/office/drawing/2014/main" id="{E753FDB7-210D-4FE6-A3E4-4558423E03A6}"/>
              </a:ext>
            </a:extLst>
          </p:cNvPr>
          <p:cNvGrpSpPr>
            <a:grpSpLocks/>
          </p:cNvGrpSpPr>
          <p:nvPr/>
        </p:nvGrpSpPr>
        <p:grpSpPr bwMode="auto">
          <a:xfrm>
            <a:off x="3335298" y="2118785"/>
            <a:ext cx="669925" cy="555968"/>
            <a:chOff x="2190" y="1591"/>
            <a:chExt cx="281" cy="273"/>
          </a:xfrm>
        </p:grpSpPr>
        <p:sp>
          <p:nvSpPr>
            <p:cNvPr id="87" name="Oval 8">
              <a:extLst>
                <a:ext uri="{FF2B5EF4-FFF2-40B4-BE49-F238E27FC236}">
                  <a16:creationId xmlns="" xmlns:a16="http://schemas.microsoft.com/office/drawing/2014/main" id="{132979C9-9FAB-48C8-8CC0-046BA28DAB91}"/>
                </a:ext>
              </a:extLst>
            </p:cNvPr>
            <p:cNvSpPr>
              <a:spLocks noChangeArrowheads="1"/>
            </p:cNvSpPr>
            <p:nvPr/>
          </p:nvSpPr>
          <p:spPr bwMode="auto">
            <a:xfrm>
              <a:off x="2190" y="1591"/>
              <a:ext cx="281" cy="273"/>
            </a:xfrm>
            <a:prstGeom prst="ellipse">
              <a:avLst/>
            </a:prstGeom>
            <a:solidFill>
              <a:srgbClr val="5F5F5F">
                <a:alpha val="59999"/>
              </a:srgbClr>
            </a:solidFill>
            <a:ln w="19050">
              <a:solidFill>
                <a:srgbClr val="A5BECF"/>
              </a:solidFill>
              <a:round/>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88" name="Freeform 9">
              <a:extLst>
                <a:ext uri="{FF2B5EF4-FFF2-40B4-BE49-F238E27FC236}">
                  <a16:creationId xmlns="" xmlns:a16="http://schemas.microsoft.com/office/drawing/2014/main" id="{59FBDF38-543B-4C65-9D5A-AD496116C819}"/>
                </a:ext>
              </a:extLst>
            </p:cNvPr>
            <p:cNvSpPr>
              <a:spLocks/>
            </p:cNvSpPr>
            <p:nvPr/>
          </p:nvSpPr>
          <p:spPr bwMode="auto">
            <a:xfrm>
              <a:off x="2223" y="1592"/>
              <a:ext cx="205" cy="249"/>
            </a:xfrm>
            <a:custGeom>
              <a:avLst/>
              <a:gdLst>
                <a:gd name="T0" fmla="*/ 4 w 543"/>
                <a:gd name="T1" fmla="*/ 6 h 600"/>
                <a:gd name="T2" fmla="*/ 3 w 543"/>
                <a:gd name="T3" fmla="*/ 5 h 600"/>
                <a:gd name="T4" fmla="*/ 2 w 543"/>
                <a:gd name="T5" fmla="*/ 7 h 600"/>
                <a:gd name="T6" fmla="*/ 0 w 543"/>
                <a:gd name="T7" fmla="*/ 5 h 600"/>
                <a:gd name="T8" fmla="*/ 2 w 543"/>
                <a:gd name="T9" fmla="*/ 0 h 600"/>
                <a:gd name="T10" fmla="*/ 2 w 543"/>
                <a:gd name="T11" fmla="*/ 2 h 600"/>
                <a:gd name="T12" fmla="*/ 4 w 543"/>
                <a:gd name="T13" fmla="*/ 2 h 600"/>
                <a:gd name="T14" fmla="*/ 0 60000 65536"/>
                <a:gd name="T15" fmla="*/ 0 60000 65536"/>
                <a:gd name="T16" fmla="*/ 0 60000 65536"/>
                <a:gd name="T17" fmla="*/ 0 60000 65536"/>
                <a:gd name="T18" fmla="*/ 0 60000 65536"/>
                <a:gd name="T19" fmla="*/ 0 60000 65536"/>
                <a:gd name="T20" fmla="*/ 0 60000 65536"/>
                <a:gd name="T21" fmla="*/ 0 w 543"/>
                <a:gd name="T22" fmla="*/ 0 h 600"/>
                <a:gd name="T23" fmla="*/ 543 w 543"/>
                <a:gd name="T24" fmla="*/ 600 h 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3" h="600">
                  <a:moveTo>
                    <a:pt x="528" y="504"/>
                  </a:moveTo>
                  <a:lnTo>
                    <a:pt x="339" y="444"/>
                  </a:lnTo>
                  <a:lnTo>
                    <a:pt x="201" y="600"/>
                  </a:lnTo>
                  <a:lnTo>
                    <a:pt x="0" y="390"/>
                  </a:lnTo>
                  <a:lnTo>
                    <a:pt x="222" y="0"/>
                  </a:lnTo>
                  <a:lnTo>
                    <a:pt x="327" y="150"/>
                  </a:lnTo>
                  <a:lnTo>
                    <a:pt x="543" y="126"/>
                  </a:lnTo>
                </a:path>
              </a:pathLst>
            </a:custGeom>
            <a:noFill/>
            <a:ln w="9525">
              <a:solidFill>
                <a:srgbClr val="A5BEC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89" name="Freeform 10">
              <a:extLst>
                <a:ext uri="{FF2B5EF4-FFF2-40B4-BE49-F238E27FC236}">
                  <a16:creationId xmlns="" xmlns:a16="http://schemas.microsoft.com/office/drawing/2014/main" id="{D93E5576-2BA8-4F68-8584-A54E27A6A20B}"/>
                </a:ext>
              </a:extLst>
            </p:cNvPr>
            <p:cNvSpPr>
              <a:spLocks/>
            </p:cNvSpPr>
            <p:nvPr/>
          </p:nvSpPr>
          <p:spPr bwMode="auto">
            <a:xfrm>
              <a:off x="2214" y="1691"/>
              <a:ext cx="237" cy="94"/>
            </a:xfrm>
            <a:custGeom>
              <a:avLst/>
              <a:gdLst>
                <a:gd name="T0" fmla="*/ 0 w 600"/>
                <a:gd name="T1" fmla="*/ 0 h 243"/>
                <a:gd name="T2" fmla="*/ 2 w 600"/>
                <a:gd name="T3" fmla="*/ 2 h 243"/>
                <a:gd name="T4" fmla="*/ 3 w 600"/>
                <a:gd name="T5" fmla="*/ 2 h 243"/>
                <a:gd name="T6" fmla="*/ 6 w 600"/>
                <a:gd name="T7" fmla="*/ 2 h 243"/>
                <a:gd name="T8" fmla="*/ 0 60000 65536"/>
                <a:gd name="T9" fmla="*/ 0 60000 65536"/>
                <a:gd name="T10" fmla="*/ 0 60000 65536"/>
                <a:gd name="T11" fmla="*/ 0 60000 65536"/>
                <a:gd name="T12" fmla="*/ 0 w 600"/>
                <a:gd name="T13" fmla="*/ 0 h 243"/>
                <a:gd name="T14" fmla="*/ 600 w 600"/>
                <a:gd name="T15" fmla="*/ 243 h 243"/>
              </a:gdLst>
              <a:ahLst/>
              <a:cxnLst>
                <a:cxn ang="T8">
                  <a:pos x="T0" y="T1"/>
                </a:cxn>
                <a:cxn ang="T9">
                  <a:pos x="T2" y="T3"/>
                </a:cxn>
                <a:cxn ang="T10">
                  <a:pos x="T4" y="T5"/>
                </a:cxn>
                <a:cxn ang="T11">
                  <a:pos x="T6" y="T7"/>
                </a:cxn>
              </a:cxnLst>
              <a:rect l="T12" t="T13" r="T14" b="T15"/>
              <a:pathLst>
                <a:path w="600" h="243">
                  <a:moveTo>
                    <a:pt x="0" y="0"/>
                  </a:moveTo>
                  <a:lnTo>
                    <a:pt x="165" y="219"/>
                  </a:lnTo>
                  <a:lnTo>
                    <a:pt x="345" y="243"/>
                  </a:lnTo>
                  <a:lnTo>
                    <a:pt x="600" y="180"/>
                  </a:lnTo>
                </a:path>
              </a:pathLst>
            </a:custGeom>
            <a:noFill/>
            <a:ln w="9525">
              <a:solidFill>
                <a:srgbClr val="A5BEC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0" name="Freeform 11">
              <a:extLst>
                <a:ext uri="{FF2B5EF4-FFF2-40B4-BE49-F238E27FC236}">
                  <a16:creationId xmlns="" xmlns:a16="http://schemas.microsoft.com/office/drawing/2014/main" id="{77ABCE5D-1009-40FE-AD34-27E4FDB20508}"/>
                </a:ext>
              </a:extLst>
            </p:cNvPr>
            <p:cNvSpPr>
              <a:spLocks/>
            </p:cNvSpPr>
            <p:nvPr/>
          </p:nvSpPr>
          <p:spPr bwMode="auto">
            <a:xfrm>
              <a:off x="2341" y="1621"/>
              <a:ext cx="110" cy="79"/>
            </a:xfrm>
            <a:custGeom>
              <a:avLst/>
              <a:gdLst>
                <a:gd name="T0" fmla="*/ 3 w 279"/>
                <a:gd name="T1" fmla="*/ 2 h 207"/>
                <a:gd name="T2" fmla="*/ 0 w 279"/>
                <a:gd name="T3" fmla="*/ 1 h 207"/>
                <a:gd name="T4" fmla="*/ 1 w 279"/>
                <a:gd name="T5" fmla="*/ 0 h 207"/>
                <a:gd name="T6" fmla="*/ 0 60000 65536"/>
                <a:gd name="T7" fmla="*/ 0 60000 65536"/>
                <a:gd name="T8" fmla="*/ 0 60000 65536"/>
                <a:gd name="T9" fmla="*/ 0 w 279"/>
                <a:gd name="T10" fmla="*/ 0 h 207"/>
                <a:gd name="T11" fmla="*/ 279 w 279"/>
                <a:gd name="T12" fmla="*/ 207 h 207"/>
              </a:gdLst>
              <a:ahLst/>
              <a:cxnLst>
                <a:cxn ang="T6">
                  <a:pos x="T0" y="T1"/>
                </a:cxn>
                <a:cxn ang="T7">
                  <a:pos x="T2" y="T3"/>
                </a:cxn>
                <a:cxn ang="T8">
                  <a:pos x="T4" y="T5"/>
                </a:cxn>
              </a:cxnLst>
              <a:rect l="T9" t="T10" r="T11" b="T12"/>
              <a:pathLst>
                <a:path w="279" h="207">
                  <a:moveTo>
                    <a:pt x="279" y="207"/>
                  </a:moveTo>
                  <a:lnTo>
                    <a:pt x="0" y="114"/>
                  </a:lnTo>
                  <a:lnTo>
                    <a:pt x="111" y="0"/>
                  </a:lnTo>
                </a:path>
              </a:pathLst>
            </a:custGeom>
            <a:noFill/>
            <a:ln w="9525">
              <a:solidFill>
                <a:srgbClr val="A5BEC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1" name="Rectangle 12">
              <a:extLst>
                <a:ext uri="{FF2B5EF4-FFF2-40B4-BE49-F238E27FC236}">
                  <a16:creationId xmlns="" xmlns:a16="http://schemas.microsoft.com/office/drawing/2014/main" id="{A079C268-A385-4D4E-9913-AB76911D68F7}"/>
                </a:ext>
              </a:extLst>
            </p:cNvPr>
            <p:cNvSpPr>
              <a:spLocks noChangeArrowheads="1"/>
            </p:cNvSpPr>
            <p:nvPr/>
          </p:nvSpPr>
          <p:spPr bwMode="auto">
            <a:xfrm>
              <a:off x="2269" y="1767"/>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2" name="Rectangle 13">
              <a:extLst>
                <a:ext uri="{FF2B5EF4-FFF2-40B4-BE49-F238E27FC236}">
                  <a16:creationId xmlns="" xmlns:a16="http://schemas.microsoft.com/office/drawing/2014/main" id="{FAF8A753-D332-4428-BDBA-ECACCCC90D34}"/>
                </a:ext>
              </a:extLst>
            </p:cNvPr>
            <p:cNvSpPr>
              <a:spLocks noChangeArrowheads="1"/>
            </p:cNvSpPr>
            <p:nvPr/>
          </p:nvSpPr>
          <p:spPr bwMode="auto">
            <a:xfrm>
              <a:off x="2207" y="1690"/>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3" name="Rectangle 14">
              <a:extLst>
                <a:ext uri="{FF2B5EF4-FFF2-40B4-BE49-F238E27FC236}">
                  <a16:creationId xmlns="" xmlns:a16="http://schemas.microsoft.com/office/drawing/2014/main" id="{A8435C37-02F2-4CAB-95F5-8CA3D55E5D93}"/>
                </a:ext>
              </a:extLst>
            </p:cNvPr>
            <p:cNvSpPr>
              <a:spLocks noChangeArrowheads="1"/>
            </p:cNvSpPr>
            <p:nvPr/>
          </p:nvSpPr>
          <p:spPr bwMode="auto">
            <a:xfrm>
              <a:off x="2313" y="1596"/>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4" name="Rectangle 15">
              <a:extLst>
                <a:ext uri="{FF2B5EF4-FFF2-40B4-BE49-F238E27FC236}">
                  <a16:creationId xmlns="" xmlns:a16="http://schemas.microsoft.com/office/drawing/2014/main" id="{4B75AD5E-CF7A-4B2B-BB13-44EE458E0341}"/>
                </a:ext>
              </a:extLst>
            </p:cNvPr>
            <p:cNvSpPr>
              <a:spLocks noChangeArrowheads="1"/>
            </p:cNvSpPr>
            <p:nvPr/>
          </p:nvSpPr>
          <p:spPr bwMode="auto">
            <a:xfrm>
              <a:off x="2206" y="1755"/>
              <a:ext cx="18" cy="16"/>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5" name="Rectangle 16">
              <a:extLst>
                <a:ext uri="{FF2B5EF4-FFF2-40B4-BE49-F238E27FC236}">
                  <a16:creationId xmlns="" xmlns:a16="http://schemas.microsoft.com/office/drawing/2014/main" id="{130C6041-1E30-4C24-82F1-C420F62FC82C}"/>
                </a:ext>
              </a:extLst>
            </p:cNvPr>
            <p:cNvSpPr>
              <a:spLocks noChangeArrowheads="1"/>
            </p:cNvSpPr>
            <p:nvPr/>
          </p:nvSpPr>
          <p:spPr bwMode="auto">
            <a:xfrm>
              <a:off x="2284" y="1834"/>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6" name="Rectangle 17">
              <a:extLst>
                <a:ext uri="{FF2B5EF4-FFF2-40B4-BE49-F238E27FC236}">
                  <a16:creationId xmlns="" xmlns:a16="http://schemas.microsoft.com/office/drawing/2014/main" id="{01F37332-87BC-49D8-9DD5-93270CC335C6}"/>
                </a:ext>
              </a:extLst>
            </p:cNvPr>
            <p:cNvSpPr>
              <a:spLocks noChangeArrowheads="1"/>
            </p:cNvSpPr>
            <p:nvPr/>
          </p:nvSpPr>
          <p:spPr bwMode="auto">
            <a:xfrm>
              <a:off x="2337" y="1775"/>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7" name="Rectangle 18">
              <a:extLst>
                <a:ext uri="{FF2B5EF4-FFF2-40B4-BE49-F238E27FC236}">
                  <a16:creationId xmlns="" xmlns:a16="http://schemas.microsoft.com/office/drawing/2014/main" id="{6B9C17B0-0410-4EE5-9639-0CCD31260618}"/>
                </a:ext>
              </a:extLst>
            </p:cNvPr>
            <p:cNvSpPr>
              <a:spLocks noChangeArrowheads="1"/>
            </p:cNvSpPr>
            <p:nvPr/>
          </p:nvSpPr>
          <p:spPr bwMode="auto">
            <a:xfrm>
              <a:off x="2413" y="1798"/>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8" name="Rectangle 19">
              <a:extLst>
                <a:ext uri="{FF2B5EF4-FFF2-40B4-BE49-F238E27FC236}">
                  <a16:creationId xmlns="" xmlns:a16="http://schemas.microsoft.com/office/drawing/2014/main" id="{C680886B-6E17-4F98-B221-CD05114BDE82}"/>
                </a:ext>
              </a:extLst>
            </p:cNvPr>
            <p:cNvSpPr>
              <a:spLocks noChangeArrowheads="1"/>
            </p:cNvSpPr>
            <p:nvPr/>
          </p:nvSpPr>
          <p:spPr bwMode="auto">
            <a:xfrm>
              <a:off x="2418" y="1651"/>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9" name="Rectangle 20">
              <a:extLst>
                <a:ext uri="{FF2B5EF4-FFF2-40B4-BE49-F238E27FC236}">
                  <a16:creationId xmlns="" xmlns:a16="http://schemas.microsoft.com/office/drawing/2014/main" id="{DA1F999D-9C68-410B-9BA4-ECE9AA84DF1E}"/>
                </a:ext>
              </a:extLst>
            </p:cNvPr>
            <p:cNvSpPr>
              <a:spLocks noChangeArrowheads="1"/>
            </p:cNvSpPr>
            <p:nvPr/>
          </p:nvSpPr>
          <p:spPr bwMode="auto">
            <a:xfrm>
              <a:off x="2333" y="1659"/>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00" name="Rectangle 21">
              <a:extLst>
                <a:ext uri="{FF2B5EF4-FFF2-40B4-BE49-F238E27FC236}">
                  <a16:creationId xmlns="" xmlns:a16="http://schemas.microsoft.com/office/drawing/2014/main" id="{52D639A5-E2F8-44CF-BC18-7962F5217900}"/>
                </a:ext>
              </a:extLst>
            </p:cNvPr>
            <p:cNvSpPr>
              <a:spLocks noChangeArrowheads="1"/>
            </p:cNvSpPr>
            <p:nvPr/>
          </p:nvSpPr>
          <p:spPr bwMode="auto">
            <a:xfrm>
              <a:off x="2377" y="1613"/>
              <a:ext cx="17" cy="16"/>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01" name="Rectangle 22">
              <a:extLst>
                <a:ext uri="{FF2B5EF4-FFF2-40B4-BE49-F238E27FC236}">
                  <a16:creationId xmlns="" xmlns:a16="http://schemas.microsoft.com/office/drawing/2014/main" id="{25717FAE-F224-4BC9-A699-FF5468CE1811}"/>
                </a:ext>
              </a:extLst>
            </p:cNvPr>
            <p:cNvSpPr>
              <a:spLocks noChangeArrowheads="1"/>
            </p:cNvSpPr>
            <p:nvPr/>
          </p:nvSpPr>
          <p:spPr bwMode="auto">
            <a:xfrm>
              <a:off x="2444" y="1692"/>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02" name="Rectangle 23">
              <a:extLst>
                <a:ext uri="{FF2B5EF4-FFF2-40B4-BE49-F238E27FC236}">
                  <a16:creationId xmlns="" xmlns:a16="http://schemas.microsoft.com/office/drawing/2014/main" id="{633818C9-6CF0-4FE5-9123-B1C8EB21D3D3}"/>
                </a:ext>
              </a:extLst>
            </p:cNvPr>
            <p:cNvSpPr>
              <a:spLocks noChangeArrowheads="1"/>
            </p:cNvSpPr>
            <p:nvPr/>
          </p:nvSpPr>
          <p:spPr bwMode="auto">
            <a:xfrm>
              <a:off x="2441" y="1751"/>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grpSp>
        <p:nvGrpSpPr>
          <p:cNvPr id="120" name="Group 42">
            <a:extLst>
              <a:ext uri="{FF2B5EF4-FFF2-40B4-BE49-F238E27FC236}">
                <a16:creationId xmlns="" xmlns:a16="http://schemas.microsoft.com/office/drawing/2014/main" id="{697D2355-75D2-4759-A97A-F3BD1DD276E3}"/>
              </a:ext>
            </a:extLst>
          </p:cNvPr>
          <p:cNvGrpSpPr>
            <a:grpSpLocks/>
          </p:cNvGrpSpPr>
          <p:nvPr/>
        </p:nvGrpSpPr>
        <p:grpSpPr bwMode="auto">
          <a:xfrm>
            <a:off x="3545432" y="2465947"/>
            <a:ext cx="3670300" cy="1257300"/>
            <a:chOff x="1756" y="1428"/>
            <a:chExt cx="2312" cy="1056"/>
          </a:xfrm>
        </p:grpSpPr>
        <p:grpSp>
          <p:nvGrpSpPr>
            <p:cNvPr id="121" name="Group 43">
              <a:extLst>
                <a:ext uri="{FF2B5EF4-FFF2-40B4-BE49-F238E27FC236}">
                  <a16:creationId xmlns="" xmlns:a16="http://schemas.microsoft.com/office/drawing/2014/main" id="{D11B6850-6C27-4B6B-B20B-11CB217BE590}"/>
                </a:ext>
              </a:extLst>
            </p:cNvPr>
            <p:cNvGrpSpPr>
              <a:grpSpLocks/>
            </p:cNvGrpSpPr>
            <p:nvPr/>
          </p:nvGrpSpPr>
          <p:grpSpPr bwMode="auto">
            <a:xfrm>
              <a:off x="1843" y="1907"/>
              <a:ext cx="27" cy="69"/>
              <a:chOff x="2206" y="1690"/>
              <a:chExt cx="18" cy="81"/>
            </a:xfrm>
          </p:grpSpPr>
          <p:sp>
            <p:nvSpPr>
              <p:cNvPr id="124" name="Rectangle 49">
                <a:extLst>
                  <a:ext uri="{FF2B5EF4-FFF2-40B4-BE49-F238E27FC236}">
                    <a16:creationId xmlns="" xmlns:a16="http://schemas.microsoft.com/office/drawing/2014/main" id="{0D70C6EC-0691-4F68-B8D4-544C8DA7E37A}"/>
                  </a:ext>
                </a:extLst>
              </p:cNvPr>
              <p:cNvSpPr>
                <a:spLocks noChangeArrowheads="1"/>
              </p:cNvSpPr>
              <p:nvPr/>
            </p:nvSpPr>
            <p:spPr bwMode="auto">
              <a:xfrm>
                <a:off x="2207" y="1690"/>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25" name="Rectangle 51">
                <a:extLst>
                  <a:ext uri="{FF2B5EF4-FFF2-40B4-BE49-F238E27FC236}">
                    <a16:creationId xmlns="" xmlns:a16="http://schemas.microsoft.com/office/drawing/2014/main" id="{4DECADE4-B53A-48ED-94AC-6075C1A126F9}"/>
                  </a:ext>
                </a:extLst>
              </p:cNvPr>
              <p:cNvSpPr>
                <a:spLocks noChangeArrowheads="1"/>
              </p:cNvSpPr>
              <p:nvPr/>
            </p:nvSpPr>
            <p:spPr bwMode="auto">
              <a:xfrm>
                <a:off x="2206" y="1755"/>
                <a:ext cx="18" cy="16"/>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sp>
          <p:nvSpPr>
            <p:cNvPr id="122" name="Line 60">
              <a:extLst>
                <a:ext uri="{FF2B5EF4-FFF2-40B4-BE49-F238E27FC236}">
                  <a16:creationId xmlns="" xmlns:a16="http://schemas.microsoft.com/office/drawing/2014/main" id="{6AB9331D-FB8C-4C3F-AAD8-395B244EEA4D}"/>
                </a:ext>
              </a:extLst>
            </p:cNvPr>
            <p:cNvSpPr>
              <a:spLocks noChangeShapeType="1"/>
            </p:cNvSpPr>
            <p:nvPr/>
          </p:nvSpPr>
          <p:spPr bwMode="auto">
            <a:xfrm flipH="1">
              <a:off x="1756" y="1428"/>
              <a:ext cx="56" cy="547"/>
            </a:xfrm>
            <a:prstGeom prst="line">
              <a:avLst/>
            </a:prstGeom>
            <a:noFill/>
            <a:ln w="50800">
              <a:solidFill>
                <a:schemeClr val="accent2"/>
              </a:solidFill>
              <a:prstDash val="sys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23" name="Line 61">
              <a:extLst>
                <a:ext uri="{FF2B5EF4-FFF2-40B4-BE49-F238E27FC236}">
                  <a16:creationId xmlns="" xmlns:a16="http://schemas.microsoft.com/office/drawing/2014/main" id="{A928610F-6081-4D89-BCC2-2F382BE94DE1}"/>
                </a:ext>
              </a:extLst>
            </p:cNvPr>
            <p:cNvSpPr>
              <a:spLocks noChangeShapeType="1"/>
            </p:cNvSpPr>
            <p:nvPr/>
          </p:nvSpPr>
          <p:spPr bwMode="auto">
            <a:xfrm flipH="1" flipV="1">
              <a:off x="1796" y="2073"/>
              <a:ext cx="2272" cy="411"/>
            </a:xfrm>
            <a:prstGeom prst="line">
              <a:avLst/>
            </a:prstGeom>
            <a:noFill/>
            <a:ln w="50800">
              <a:solidFill>
                <a:schemeClr val="accent2"/>
              </a:solidFill>
              <a:prstDash val="sys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sp>
        <p:nvSpPr>
          <p:cNvPr id="126" name="Line 80">
            <a:extLst>
              <a:ext uri="{FF2B5EF4-FFF2-40B4-BE49-F238E27FC236}">
                <a16:creationId xmlns="" xmlns:a16="http://schemas.microsoft.com/office/drawing/2014/main" id="{7593B3D3-A273-458B-A285-BFA2DF9CD834}"/>
              </a:ext>
            </a:extLst>
          </p:cNvPr>
          <p:cNvSpPr>
            <a:spLocks noChangeShapeType="1"/>
          </p:cNvSpPr>
          <p:nvPr/>
        </p:nvSpPr>
        <p:spPr bwMode="auto">
          <a:xfrm flipH="1" flipV="1">
            <a:off x="4720601" y="2265180"/>
            <a:ext cx="2301229" cy="1306696"/>
          </a:xfrm>
          <a:prstGeom prst="line">
            <a:avLst/>
          </a:prstGeom>
          <a:noFill/>
          <a:ln w="50800">
            <a:solidFill>
              <a:schemeClr val="accent2"/>
            </a:solidFill>
            <a:prstDash val="sysDot"/>
            <a:round/>
            <a:headEnd/>
            <a:tailEnd/>
          </a:ln>
        </p:spPr>
        <p:txBody>
          <a:bodyPr lIns="81639" tIns="40819" rIns="81639" bIns="408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27" name="Line 81">
            <a:extLst>
              <a:ext uri="{FF2B5EF4-FFF2-40B4-BE49-F238E27FC236}">
                <a16:creationId xmlns="" xmlns:a16="http://schemas.microsoft.com/office/drawing/2014/main" id="{F9E5A4A7-5E08-4FF2-8DC9-241BBE0BDB04}"/>
              </a:ext>
            </a:extLst>
          </p:cNvPr>
          <p:cNvSpPr>
            <a:spLocks noChangeShapeType="1"/>
          </p:cNvSpPr>
          <p:nvPr/>
        </p:nvSpPr>
        <p:spPr bwMode="auto">
          <a:xfrm flipV="1">
            <a:off x="3695652" y="2176895"/>
            <a:ext cx="1005899" cy="135964"/>
          </a:xfrm>
          <a:prstGeom prst="line">
            <a:avLst/>
          </a:prstGeom>
          <a:noFill/>
          <a:ln w="50800">
            <a:solidFill>
              <a:schemeClr val="accent2"/>
            </a:solidFill>
            <a:prstDash val="sysDot"/>
            <a:round/>
            <a:headEnd/>
            <a:tailEnd/>
          </a:ln>
        </p:spPr>
        <p:txBody>
          <a:bodyPr lIns="81639" tIns="40819" rIns="81639" bIns="408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28" name="Rectangle 82">
            <a:extLst>
              <a:ext uri="{FF2B5EF4-FFF2-40B4-BE49-F238E27FC236}">
                <a16:creationId xmlns="" xmlns:a16="http://schemas.microsoft.com/office/drawing/2014/main" id="{E7DE5866-C3CA-499E-82B8-52CDAB3B8858}"/>
              </a:ext>
            </a:extLst>
          </p:cNvPr>
          <p:cNvSpPr>
            <a:spLocks noChangeArrowheads="1"/>
          </p:cNvSpPr>
          <p:nvPr/>
        </p:nvSpPr>
        <p:spPr bwMode="auto">
          <a:xfrm>
            <a:off x="5481888" y="2438542"/>
            <a:ext cx="759587" cy="32865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ea typeface="+mn-ea"/>
                <a:cs typeface="+mn-cs"/>
              </a:rPr>
              <a:t>100ms</a:t>
            </a:r>
            <a:endParaRPr kumimoji="0" lang="en-US" sz="1600"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29" name="Rectangle 84">
            <a:extLst>
              <a:ext uri="{FF2B5EF4-FFF2-40B4-BE49-F238E27FC236}">
                <a16:creationId xmlns="" xmlns:a16="http://schemas.microsoft.com/office/drawing/2014/main" id="{EDF0ACF3-D148-4841-9966-8F82B3F84C0E}"/>
              </a:ext>
            </a:extLst>
          </p:cNvPr>
          <p:cNvSpPr>
            <a:spLocks noChangeArrowheads="1"/>
          </p:cNvSpPr>
          <p:nvPr/>
        </p:nvSpPr>
        <p:spPr bwMode="auto">
          <a:xfrm>
            <a:off x="4326519" y="3404154"/>
            <a:ext cx="759587" cy="32865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ea typeface="+mn-ea"/>
                <a:cs typeface="+mn-cs"/>
              </a:rPr>
              <a:t>255ms</a:t>
            </a:r>
            <a:endParaRPr kumimoji="0" lang="en-US" sz="1600"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30" name="Rectangle 85">
            <a:extLst>
              <a:ext uri="{FF2B5EF4-FFF2-40B4-BE49-F238E27FC236}">
                <a16:creationId xmlns="" xmlns:a16="http://schemas.microsoft.com/office/drawing/2014/main" id="{41308271-DBAA-41F1-81B5-D62EEC5AF85D}"/>
              </a:ext>
            </a:extLst>
          </p:cNvPr>
          <p:cNvSpPr>
            <a:spLocks noChangeArrowheads="1"/>
          </p:cNvSpPr>
          <p:nvPr/>
        </p:nvSpPr>
        <p:spPr bwMode="auto">
          <a:xfrm>
            <a:off x="7282828" y="3319604"/>
            <a:ext cx="648980" cy="32865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ea typeface="+mn-ea"/>
                <a:cs typeface="+mn-cs"/>
              </a:rPr>
              <a:t>15ms</a:t>
            </a:r>
            <a:endParaRPr kumimoji="0" lang="en-US" sz="1600"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31" name="Rectangle 86">
            <a:extLst>
              <a:ext uri="{FF2B5EF4-FFF2-40B4-BE49-F238E27FC236}">
                <a16:creationId xmlns="" xmlns:a16="http://schemas.microsoft.com/office/drawing/2014/main" id="{9ADFCB68-7550-410F-A7AC-2C075BCDD64A}"/>
              </a:ext>
            </a:extLst>
          </p:cNvPr>
          <p:cNvSpPr>
            <a:spLocks noChangeArrowheads="1"/>
          </p:cNvSpPr>
          <p:nvPr/>
        </p:nvSpPr>
        <p:spPr bwMode="auto">
          <a:xfrm>
            <a:off x="2653871" y="1764499"/>
            <a:ext cx="648980" cy="32865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ea typeface="+mn-ea"/>
                <a:cs typeface="+mn-cs"/>
              </a:rPr>
              <a:t>10ms</a:t>
            </a:r>
            <a:endParaRPr kumimoji="0" lang="en-US" sz="1600"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33" name="Oval 88">
            <a:extLst>
              <a:ext uri="{FF2B5EF4-FFF2-40B4-BE49-F238E27FC236}">
                <a16:creationId xmlns="" xmlns:a16="http://schemas.microsoft.com/office/drawing/2014/main" id="{3C8BC839-E9D6-4083-B136-5B3A85E9CCB5}"/>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4" name="Oval 89">
            <a:extLst>
              <a:ext uri="{FF2B5EF4-FFF2-40B4-BE49-F238E27FC236}">
                <a16:creationId xmlns="" xmlns:a16="http://schemas.microsoft.com/office/drawing/2014/main" id="{19C22E04-9C3E-4AD1-AB40-A8DC1848E3DB}"/>
              </a:ext>
            </a:extLst>
          </p:cNvPr>
          <p:cNvSpPr>
            <a:spLocks noChangeArrowheads="1"/>
          </p:cNvSpPr>
          <p:nvPr/>
        </p:nvSpPr>
        <p:spPr bwMode="auto">
          <a:xfrm>
            <a:off x="6801168" y="3444479"/>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5" name="Oval 90">
            <a:extLst>
              <a:ext uri="{FF2B5EF4-FFF2-40B4-BE49-F238E27FC236}">
                <a16:creationId xmlns="" xmlns:a16="http://schemas.microsoft.com/office/drawing/2014/main" id="{18B28BB3-FB09-4738-980A-B914EB23B492}"/>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6" name="Oval 91">
            <a:extLst>
              <a:ext uri="{FF2B5EF4-FFF2-40B4-BE49-F238E27FC236}">
                <a16:creationId xmlns="" xmlns:a16="http://schemas.microsoft.com/office/drawing/2014/main" id="{6D5C3066-609A-40EA-8571-1BB8201F1FC8}"/>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7" name="Oval 92">
            <a:extLst>
              <a:ext uri="{FF2B5EF4-FFF2-40B4-BE49-F238E27FC236}">
                <a16:creationId xmlns="" xmlns:a16="http://schemas.microsoft.com/office/drawing/2014/main" id="{029CECC3-2D07-48E7-95A4-92D62E12E092}"/>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8" name="Oval 93">
            <a:extLst>
              <a:ext uri="{FF2B5EF4-FFF2-40B4-BE49-F238E27FC236}">
                <a16:creationId xmlns="" xmlns:a16="http://schemas.microsoft.com/office/drawing/2014/main" id="{277A132A-EE4E-4C30-8390-D5614C20B3FA}"/>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9" name="Oval 94">
            <a:extLst>
              <a:ext uri="{FF2B5EF4-FFF2-40B4-BE49-F238E27FC236}">
                <a16:creationId xmlns="" xmlns:a16="http://schemas.microsoft.com/office/drawing/2014/main" id="{18E1FCD7-52D0-43A2-BAB5-AE8EF4AFF5B1}"/>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0" name="Oval 95">
            <a:extLst>
              <a:ext uri="{FF2B5EF4-FFF2-40B4-BE49-F238E27FC236}">
                <a16:creationId xmlns="" xmlns:a16="http://schemas.microsoft.com/office/drawing/2014/main" id="{98F4B866-AF45-40E1-858C-704034813316}"/>
              </a:ext>
            </a:extLst>
          </p:cNvPr>
          <p:cNvSpPr>
            <a:spLocks noChangeArrowheads="1"/>
          </p:cNvSpPr>
          <p:nvPr/>
        </p:nvSpPr>
        <p:spPr bwMode="auto">
          <a:xfrm>
            <a:off x="6794818" y="3439717"/>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1" name="Oval 96">
            <a:extLst>
              <a:ext uri="{FF2B5EF4-FFF2-40B4-BE49-F238E27FC236}">
                <a16:creationId xmlns="" xmlns:a16="http://schemas.microsoft.com/office/drawing/2014/main" id="{64E0E37E-AB76-4019-809D-146E9316D824}"/>
              </a:ext>
            </a:extLst>
          </p:cNvPr>
          <p:cNvSpPr>
            <a:spLocks noChangeArrowheads="1"/>
          </p:cNvSpPr>
          <p:nvPr/>
        </p:nvSpPr>
        <p:spPr bwMode="auto">
          <a:xfrm>
            <a:off x="6794818" y="3439717"/>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2" name="Oval 97">
            <a:extLst>
              <a:ext uri="{FF2B5EF4-FFF2-40B4-BE49-F238E27FC236}">
                <a16:creationId xmlns="" xmlns:a16="http://schemas.microsoft.com/office/drawing/2014/main" id="{68EEF250-6285-42E0-87B9-777457CBE2EF}"/>
              </a:ext>
            </a:extLst>
          </p:cNvPr>
          <p:cNvSpPr>
            <a:spLocks noChangeArrowheads="1"/>
          </p:cNvSpPr>
          <p:nvPr/>
        </p:nvSpPr>
        <p:spPr bwMode="auto">
          <a:xfrm>
            <a:off x="6794818" y="3433763"/>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3" name="Oval 98">
            <a:extLst>
              <a:ext uri="{FF2B5EF4-FFF2-40B4-BE49-F238E27FC236}">
                <a16:creationId xmlns="" xmlns:a16="http://schemas.microsoft.com/office/drawing/2014/main" id="{00A5FDC2-4C27-486B-926F-98184ED1A4CD}"/>
              </a:ext>
            </a:extLst>
          </p:cNvPr>
          <p:cNvSpPr>
            <a:spLocks noChangeArrowheads="1"/>
          </p:cNvSpPr>
          <p:nvPr/>
        </p:nvSpPr>
        <p:spPr bwMode="auto">
          <a:xfrm>
            <a:off x="6794818" y="3439717"/>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4" name="Oval 100">
            <a:extLst>
              <a:ext uri="{FF2B5EF4-FFF2-40B4-BE49-F238E27FC236}">
                <a16:creationId xmlns="" xmlns:a16="http://schemas.microsoft.com/office/drawing/2014/main" id="{F8319E99-217E-43B6-A174-6993F9778282}"/>
              </a:ext>
            </a:extLst>
          </p:cNvPr>
          <p:cNvSpPr>
            <a:spLocks noChangeArrowheads="1"/>
          </p:cNvSpPr>
          <p:nvPr/>
        </p:nvSpPr>
        <p:spPr bwMode="auto">
          <a:xfrm>
            <a:off x="7880862" y="4206955"/>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6" name="Rectangle 113">
            <a:extLst>
              <a:ext uri="{FF2B5EF4-FFF2-40B4-BE49-F238E27FC236}">
                <a16:creationId xmlns="" xmlns:a16="http://schemas.microsoft.com/office/drawing/2014/main" id="{1583534A-0CC0-4341-BF9E-83CEECE38AAA}"/>
              </a:ext>
            </a:extLst>
          </p:cNvPr>
          <p:cNvSpPr>
            <a:spLocks noChangeArrowheads="1"/>
          </p:cNvSpPr>
          <p:nvPr/>
        </p:nvSpPr>
        <p:spPr bwMode="auto">
          <a:xfrm>
            <a:off x="1729464" y="1071181"/>
            <a:ext cx="1045948" cy="27479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lumMod val="50000"/>
                  </a:srgbClr>
                </a:solidFill>
                <a:effectLst/>
                <a:uLnTx/>
                <a:uFillTx/>
                <a:ea typeface="+mn-ea"/>
                <a:cs typeface="+mn-cs"/>
              </a:rPr>
              <a:t>Our Servers</a:t>
            </a:r>
          </a:p>
        </p:txBody>
      </p:sp>
      <p:pic>
        <p:nvPicPr>
          <p:cNvPr id="147" name="Picture 146">
            <a:extLst>
              <a:ext uri="{FF2B5EF4-FFF2-40B4-BE49-F238E27FC236}">
                <a16:creationId xmlns="" xmlns:a16="http://schemas.microsoft.com/office/drawing/2014/main" id="{88B355E0-13BE-478B-876E-8812AFE51329}"/>
              </a:ext>
            </a:extLst>
          </p:cNvPr>
          <p:cNvPicPr>
            <a:picLocks noChangeAspect="1"/>
          </p:cNvPicPr>
          <p:nvPr/>
        </p:nvPicPr>
        <p:blipFill>
          <a:blip r:embed="rId5"/>
          <a:stretch>
            <a:fillRect/>
          </a:stretch>
        </p:blipFill>
        <p:spPr>
          <a:xfrm>
            <a:off x="8297907" y="4189228"/>
            <a:ext cx="1480907" cy="1219758"/>
          </a:xfrm>
          <a:prstGeom prst="rect">
            <a:avLst/>
          </a:prstGeom>
        </p:spPr>
      </p:pic>
      <p:pic>
        <p:nvPicPr>
          <p:cNvPr id="148" name="Graphic 147" descr="User">
            <a:extLst>
              <a:ext uri="{FF2B5EF4-FFF2-40B4-BE49-F238E27FC236}">
                <a16:creationId xmlns="" xmlns:a16="http://schemas.microsoft.com/office/drawing/2014/main" id="{AAB0ADE2-E7F7-44D5-8B6C-32EBA90DB5E9}"/>
              </a:ext>
            </a:extLst>
          </p:cNvPr>
          <p:cNvPicPr>
            <a:picLocks noChangeAspect="1"/>
          </p:cNvPicPr>
          <p:nvPr/>
        </p:nvPicPr>
        <p:blipFill>
          <a:blip r:embed="rId6" cstate="screen">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9440838" y="4756773"/>
            <a:ext cx="1219446" cy="1219446"/>
          </a:xfrm>
          <a:prstGeom prst="rect">
            <a:avLst/>
          </a:prstGeom>
        </p:spPr>
      </p:pic>
      <p:sp>
        <p:nvSpPr>
          <p:cNvPr id="156" name="Oval 100">
            <a:extLst>
              <a:ext uri="{FF2B5EF4-FFF2-40B4-BE49-F238E27FC236}">
                <a16:creationId xmlns="" xmlns:a16="http://schemas.microsoft.com/office/drawing/2014/main" id="{E8105FA7-8446-4CEC-98E7-3B3636433114}"/>
              </a:ext>
            </a:extLst>
          </p:cNvPr>
          <p:cNvSpPr>
            <a:spLocks noChangeArrowheads="1"/>
          </p:cNvSpPr>
          <p:nvPr/>
        </p:nvSpPr>
        <p:spPr bwMode="auto">
          <a:xfrm>
            <a:off x="7880863" y="4206956"/>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57" name="Oval 100">
            <a:extLst>
              <a:ext uri="{FF2B5EF4-FFF2-40B4-BE49-F238E27FC236}">
                <a16:creationId xmlns="" xmlns:a16="http://schemas.microsoft.com/office/drawing/2014/main" id="{B5AE7BB6-2C56-49C8-A1AF-EB5DD70D4BA9}"/>
              </a:ext>
            </a:extLst>
          </p:cNvPr>
          <p:cNvSpPr>
            <a:spLocks noChangeArrowheads="1"/>
          </p:cNvSpPr>
          <p:nvPr/>
        </p:nvSpPr>
        <p:spPr bwMode="auto">
          <a:xfrm>
            <a:off x="7880864" y="4195234"/>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58" name="Oval 100">
            <a:extLst>
              <a:ext uri="{FF2B5EF4-FFF2-40B4-BE49-F238E27FC236}">
                <a16:creationId xmlns="" xmlns:a16="http://schemas.microsoft.com/office/drawing/2014/main" id="{45B2A049-4866-4A7E-875A-07B52994CE68}"/>
              </a:ext>
            </a:extLst>
          </p:cNvPr>
          <p:cNvSpPr>
            <a:spLocks noChangeArrowheads="1"/>
          </p:cNvSpPr>
          <p:nvPr/>
        </p:nvSpPr>
        <p:spPr bwMode="auto">
          <a:xfrm>
            <a:off x="7880865" y="4195235"/>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dirty="0">
              <a:ln>
                <a:noFill/>
              </a:ln>
              <a:solidFill>
                <a:srgbClr val="000000">
                  <a:lumMod val="50000"/>
                </a:srgbClr>
              </a:solidFill>
              <a:effectLst/>
              <a:uLnTx/>
              <a:uFillTx/>
              <a:ea typeface="+mn-ea"/>
              <a:cs typeface="+mn-cs"/>
            </a:endParaRPr>
          </a:p>
        </p:txBody>
      </p:sp>
      <p:pic>
        <p:nvPicPr>
          <p:cNvPr id="161" name="Graphic 160" descr="Close">
            <a:extLst>
              <a:ext uri="{FF2B5EF4-FFF2-40B4-BE49-F238E27FC236}">
                <a16:creationId xmlns="" xmlns:a16="http://schemas.microsoft.com/office/drawing/2014/main" id="{14152300-A14A-414C-AB6D-52FCA0A45E30}"/>
              </a:ext>
            </a:extLst>
          </p:cNvPr>
          <p:cNvPicPr>
            <a:picLocks noChangeAspect="1"/>
          </p:cNvPicPr>
          <p:nvPr/>
        </p:nvPicPr>
        <p:blipFill>
          <a:blip r:embed="rId8" cstate="screen">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908898" y="3076134"/>
            <a:ext cx="831273" cy="831273"/>
          </a:xfrm>
          <a:prstGeom prst="rect">
            <a:avLst/>
          </a:prstGeom>
        </p:spPr>
      </p:pic>
      <p:sp>
        <p:nvSpPr>
          <p:cNvPr id="80" name="Line 6">
            <a:extLst>
              <a:ext uri="{FF2B5EF4-FFF2-40B4-BE49-F238E27FC236}">
                <a16:creationId xmlns="" xmlns:a16="http://schemas.microsoft.com/office/drawing/2014/main" id="{5B1D9350-C85C-4D47-AE0E-06698A9951B9}"/>
              </a:ext>
            </a:extLst>
          </p:cNvPr>
          <p:cNvSpPr>
            <a:spLocks noChangeShapeType="1"/>
          </p:cNvSpPr>
          <p:nvPr/>
        </p:nvSpPr>
        <p:spPr bwMode="auto">
          <a:xfrm>
            <a:off x="2494702" y="1900413"/>
            <a:ext cx="1021928" cy="483219"/>
          </a:xfrm>
          <a:prstGeom prst="line">
            <a:avLst/>
          </a:prstGeom>
          <a:noFill/>
          <a:ln w="57150">
            <a:solidFill>
              <a:srgbClr val="B2B2B2"/>
            </a:solidFill>
            <a:prstDash val="sysDot"/>
            <a:round/>
            <a:headEnd/>
            <a:tailEnd/>
          </a:ln>
        </p:spPr>
        <p:txBody>
          <a:bodyPr wrap="none" lIns="81639" tIns="40819" rIns="81639" bIns="408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nvGrpSpPr>
          <p:cNvPr id="81" name="Group 7">
            <a:extLst>
              <a:ext uri="{FF2B5EF4-FFF2-40B4-BE49-F238E27FC236}">
                <a16:creationId xmlns="" xmlns:a16="http://schemas.microsoft.com/office/drawing/2014/main" id="{DE3A8198-5711-4ABC-9C89-E498F2849A24}"/>
              </a:ext>
            </a:extLst>
          </p:cNvPr>
          <p:cNvGrpSpPr>
            <a:grpSpLocks/>
          </p:cNvGrpSpPr>
          <p:nvPr/>
        </p:nvGrpSpPr>
        <p:grpSpPr bwMode="auto">
          <a:xfrm>
            <a:off x="3335298" y="2118785"/>
            <a:ext cx="669925" cy="555968"/>
            <a:chOff x="2190" y="1591"/>
            <a:chExt cx="281" cy="273"/>
          </a:xfrm>
        </p:grpSpPr>
        <p:sp>
          <p:nvSpPr>
            <p:cNvPr id="132" name="Oval 8">
              <a:extLst>
                <a:ext uri="{FF2B5EF4-FFF2-40B4-BE49-F238E27FC236}">
                  <a16:creationId xmlns="" xmlns:a16="http://schemas.microsoft.com/office/drawing/2014/main" id="{69C2B243-8A43-4E71-8F46-FBCBC7E93FA0}"/>
                </a:ext>
              </a:extLst>
            </p:cNvPr>
            <p:cNvSpPr>
              <a:spLocks noChangeArrowheads="1"/>
            </p:cNvSpPr>
            <p:nvPr/>
          </p:nvSpPr>
          <p:spPr bwMode="auto">
            <a:xfrm>
              <a:off x="2190" y="1591"/>
              <a:ext cx="281" cy="273"/>
            </a:xfrm>
            <a:prstGeom prst="ellipse">
              <a:avLst/>
            </a:prstGeom>
            <a:solidFill>
              <a:srgbClr val="5F5F5F">
                <a:alpha val="59999"/>
              </a:srgbClr>
            </a:solidFill>
            <a:ln w="19050">
              <a:solidFill>
                <a:srgbClr val="A5BECF"/>
              </a:solidFill>
              <a:round/>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59" name="Freeform 9">
              <a:extLst>
                <a:ext uri="{FF2B5EF4-FFF2-40B4-BE49-F238E27FC236}">
                  <a16:creationId xmlns="" xmlns:a16="http://schemas.microsoft.com/office/drawing/2014/main" id="{334013CF-CA7E-41E7-A827-011FA117403F}"/>
                </a:ext>
              </a:extLst>
            </p:cNvPr>
            <p:cNvSpPr>
              <a:spLocks/>
            </p:cNvSpPr>
            <p:nvPr/>
          </p:nvSpPr>
          <p:spPr bwMode="auto">
            <a:xfrm>
              <a:off x="2223" y="1592"/>
              <a:ext cx="205" cy="249"/>
            </a:xfrm>
            <a:custGeom>
              <a:avLst/>
              <a:gdLst>
                <a:gd name="T0" fmla="*/ 4 w 543"/>
                <a:gd name="T1" fmla="*/ 6 h 600"/>
                <a:gd name="T2" fmla="*/ 3 w 543"/>
                <a:gd name="T3" fmla="*/ 5 h 600"/>
                <a:gd name="T4" fmla="*/ 2 w 543"/>
                <a:gd name="T5" fmla="*/ 7 h 600"/>
                <a:gd name="T6" fmla="*/ 0 w 543"/>
                <a:gd name="T7" fmla="*/ 5 h 600"/>
                <a:gd name="T8" fmla="*/ 2 w 543"/>
                <a:gd name="T9" fmla="*/ 0 h 600"/>
                <a:gd name="T10" fmla="*/ 2 w 543"/>
                <a:gd name="T11" fmla="*/ 2 h 600"/>
                <a:gd name="T12" fmla="*/ 4 w 543"/>
                <a:gd name="T13" fmla="*/ 2 h 600"/>
                <a:gd name="T14" fmla="*/ 0 60000 65536"/>
                <a:gd name="T15" fmla="*/ 0 60000 65536"/>
                <a:gd name="T16" fmla="*/ 0 60000 65536"/>
                <a:gd name="T17" fmla="*/ 0 60000 65536"/>
                <a:gd name="T18" fmla="*/ 0 60000 65536"/>
                <a:gd name="T19" fmla="*/ 0 60000 65536"/>
                <a:gd name="T20" fmla="*/ 0 60000 65536"/>
                <a:gd name="T21" fmla="*/ 0 w 543"/>
                <a:gd name="T22" fmla="*/ 0 h 600"/>
                <a:gd name="T23" fmla="*/ 543 w 543"/>
                <a:gd name="T24" fmla="*/ 600 h 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3" h="600">
                  <a:moveTo>
                    <a:pt x="528" y="504"/>
                  </a:moveTo>
                  <a:lnTo>
                    <a:pt x="339" y="444"/>
                  </a:lnTo>
                  <a:lnTo>
                    <a:pt x="201" y="600"/>
                  </a:lnTo>
                  <a:lnTo>
                    <a:pt x="0" y="390"/>
                  </a:lnTo>
                  <a:lnTo>
                    <a:pt x="222" y="0"/>
                  </a:lnTo>
                  <a:lnTo>
                    <a:pt x="327" y="150"/>
                  </a:lnTo>
                  <a:lnTo>
                    <a:pt x="543" y="126"/>
                  </a:lnTo>
                </a:path>
              </a:pathLst>
            </a:custGeom>
            <a:noFill/>
            <a:ln w="9525">
              <a:solidFill>
                <a:srgbClr val="A5BEC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0" name="Freeform 10">
              <a:extLst>
                <a:ext uri="{FF2B5EF4-FFF2-40B4-BE49-F238E27FC236}">
                  <a16:creationId xmlns="" xmlns:a16="http://schemas.microsoft.com/office/drawing/2014/main" id="{6900D25F-5A70-449F-843A-1A46C9E2D30B}"/>
                </a:ext>
              </a:extLst>
            </p:cNvPr>
            <p:cNvSpPr>
              <a:spLocks/>
            </p:cNvSpPr>
            <p:nvPr/>
          </p:nvSpPr>
          <p:spPr bwMode="auto">
            <a:xfrm>
              <a:off x="2214" y="1691"/>
              <a:ext cx="237" cy="94"/>
            </a:xfrm>
            <a:custGeom>
              <a:avLst/>
              <a:gdLst>
                <a:gd name="T0" fmla="*/ 0 w 600"/>
                <a:gd name="T1" fmla="*/ 0 h 243"/>
                <a:gd name="T2" fmla="*/ 2 w 600"/>
                <a:gd name="T3" fmla="*/ 2 h 243"/>
                <a:gd name="T4" fmla="*/ 3 w 600"/>
                <a:gd name="T5" fmla="*/ 2 h 243"/>
                <a:gd name="T6" fmla="*/ 6 w 600"/>
                <a:gd name="T7" fmla="*/ 2 h 243"/>
                <a:gd name="T8" fmla="*/ 0 60000 65536"/>
                <a:gd name="T9" fmla="*/ 0 60000 65536"/>
                <a:gd name="T10" fmla="*/ 0 60000 65536"/>
                <a:gd name="T11" fmla="*/ 0 60000 65536"/>
                <a:gd name="T12" fmla="*/ 0 w 600"/>
                <a:gd name="T13" fmla="*/ 0 h 243"/>
                <a:gd name="T14" fmla="*/ 600 w 600"/>
                <a:gd name="T15" fmla="*/ 243 h 243"/>
              </a:gdLst>
              <a:ahLst/>
              <a:cxnLst>
                <a:cxn ang="T8">
                  <a:pos x="T0" y="T1"/>
                </a:cxn>
                <a:cxn ang="T9">
                  <a:pos x="T2" y="T3"/>
                </a:cxn>
                <a:cxn ang="T10">
                  <a:pos x="T4" y="T5"/>
                </a:cxn>
                <a:cxn ang="T11">
                  <a:pos x="T6" y="T7"/>
                </a:cxn>
              </a:cxnLst>
              <a:rect l="T12" t="T13" r="T14" b="T15"/>
              <a:pathLst>
                <a:path w="600" h="243">
                  <a:moveTo>
                    <a:pt x="0" y="0"/>
                  </a:moveTo>
                  <a:lnTo>
                    <a:pt x="165" y="219"/>
                  </a:lnTo>
                  <a:lnTo>
                    <a:pt x="345" y="243"/>
                  </a:lnTo>
                  <a:lnTo>
                    <a:pt x="600" y="180"/>
                  </a:lnTo>
                </a:path>
              </a:pathLst>
            </a:custGeom>
            <a:noFill/>
            <a:ln w="9525">
              <a:solidFill>
                <a:srgbClr val="A5BEC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2" name="Freeform 11">
              <a:extLst>
                <a:ext uri="{FF2B5EF4-FFF2-40B4-BE49-F238E27FC236}">
                  <a16:creationId xmlns="" xmlns:a16="http://schemas.microsoft.com/office/drawing/2014/main" id="{733DCFD4-1FF9-4FA2-8E79-4A2D555C53E4}"/>
                </a:ext>
              </a:extLst>
            </p:cNvPr>
            <p:cNvSpPr>
              <a:spLocks/>
            </p:cNvSpPr>
            <p:nvPr/>
          </p:nvSpPr>
          <p:spPr bwMode="auto">
            <a:xfrm>
              <a:off x="2341" y="1621"/>
              <a:ext cx="110" cy="79"/>
            </a:xfrm>
            <a:custGeom>
              <a:avLst/>
              <a:gdLst>
                <a:gd name="T0" fmla="*/ 3 w 279"/>
                <a:gd name="T1" fmla="*/ 2 h 207"/>
                <a:gd name="T2" fmla="*/ 0 w 279"/>
                <a:gd name="T3" fmla="*/ 1 h 207"/>
                <a:gd name="T4" fmla="*/ 1 w 279"/>
                <a:gd name="T5" fmla="*/ 0 h 207"/>
                <a:gd name="T6" fmla="*/ 0 60000 65536"/>
                <a:gd name="T7" fmla="*/ 0 60000 65536"/>
                <a:gd name="T8" fmla="*/ 0 60000 65536"/>
                <a:gd name="T9" fmla="*/ 0 w 279"/>
                <a:gd name="T10" fmla="*/ 0 h 207"/>
                <a:gd name="T11" fmla="*/ 279 w 279"/>
                <a:gd name="T12" fmla="*/ 207 h 207"/>
              </a:gdLst>
              <a:ahLst/>
              <a:cxnLst>
                <a:cxn ang="T6">
                  <a:pos x="T0" y="T1"/>
                </a:cxn>
                <a:cxn ang="T7">
                  <a:pos x="T2" y="T3"/>
                </a:cxn>
                <a:cxn ang="T8">
                  <a:pos x="T4" y="T5"/>
                </a:cxn>
              </a:cxnLst>
              <a:rect l="T9" t="T10" r="T11" b="T12"/>
              <a:pathLst>
                <a:path w="279" h="207">
                  <a:moveTo>
                    <a:pt x="279" y="207"/>
                  </a:moveTo>
                  <a:lnTo>
                    <a:pt x="0" y="114"/>
                  </a:lnTo>
                  <a:lnTo>
                    <a:pt x="111" y="0"/>
                  </a:lnTo>
                </a:path>
              </a:pathLst>
            </a:custGeom>
            <a:noFill/>
            <a:ln w="9525">
              <a:solidFill>
                <a:srgbClr val="A5BEC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3" name="Rectangle 12">
              <a:extLst>
                <a:ext uri="{FF2B5EF4-FFF2-40B4-BE49-F238E27FC236}">
                  <a16:creationId xmlns="" xmlns:a16="http://schemas.microsoft.com/office/drawing/2014/main" id="{63E4D5BB-CBD7-4155-A2E2-B57E3867ECE5}"/>
                </a:ext>
              </a:extLst>
            </p:cNvPr>
            <p:cNvSpPr>
              <a:spLocks noChangeArrowheads="1"/>
            </p:cNvSpPr>
            <p:nvPr/>
          </p:nvSpPr>
          <p:spPr bwMode="auto">
            <a:xfrm>
              <a:off x="2269" y="1767"/>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4" name="Rectangle 13">
              <a:extLst>
                <a:ext uri="{FF2B5EF4-FFF2-40B4-BE49-F238E27FC236}">
                  <a16:creationId xmlns="" xmlns:a16="http://schemas.microsoft.com/office/drawing/2014/main" id="{0FA45040-F06E-4A25-94CC-E4323CD2DACD}"/>
                </a:ext>
              </a:extLst>
            </p:cNvPr>
            <p:cNvSpPr>
              <a:spLocks noChangeArrowheads="1"/>
            </p:cNvSpPr>
            <p:nvPr/>
          </p:nvSpPr>
          <p:spPr bwMode="auto">
            <a:xfrm>
              <a:off x="2207" y="1690"/>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5" name="Rectangle 14">
              <a:extLst>
                <a:ext uri="{FF2B5EF4-FFF2-40B4-BE49-F238E27FC236}">
                  <a16:creationId xmlns="" xmlns:a16="http://schemas.microsoft.com/office/drawing/2014/main" id="{6583B3A5-3998-4656-BB83-0267D86C9617}"/>
                </a:ext>
              </a:extLst>
            </p:cNvPr>
            <p:cNvSpPr>
              <a:spLocks noChangeArrowheads="1"/>
            </p:cNvSpPr>
            <p:nvPr/>
          </p:nvSpPr>
          <p:spPr bwMode="auto">
            <a:xfrm>
              <a:off x="2313" y="1596"/>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6" name="Rectangle 15">
              <a:extLst>
                <a:ext uri="{FF2B5EF4-FFF2-40B4-BE49-F238E27FC236}">
                  <a16:creationId xmlns="" xmlns:a16="http://schemas.microsoft.com/office/drawing/2014/main" id="{15D67E42-3E6F-4556-AB8F-94FC952E50A1}"/>
                </a:ext>
              </a:extLst>
            </p:cNvPr>
            <p:cNvSpPr>
              <a:spLocks noChangeArrowheads="1"/>
            </p:cNvSpPr>
            <p:nvPr/>
          </p:nvSpPr>
          <p:spPr bwMode="auto">
            <a:xfrm>
              <a:off x="2206" y="1755"/>
              <a:ext cx="18" cy="16"/>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7" name="Rectangle 16">
              <a:extLst>
                <a:ext uri="{FF2B5EF4-FFF2-40B4-BE49-F238E27FC236}">
                  <a16:creationId xmlns="" xmlns:a16="http://schemas.microsoft.com/office/drawing/2014/main" id="{1BF3B427-2A4B-4652-853F-B7862FE37457}"/>
                </a:ext>
              </a:extLst>
            </p:cNvPr>
            <p:cNvSpPr>
              <a:spLocks noChangeArrowheads="1"/>
            </p:cNvSpPr>
            <p:nvPr/>
          </p:nvSpPr>
          <p:spPr bwMode="auto">
            <a:xfrm>
              <a:off x="2284" y="1834"/>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8" name="Rectangle 17">
              <a:extLst>
                <a:ext uri="{FF2B5EF4-FFF2-40B4-BE49-F238E27FC236}">
                  <a16:creationId xmlns="" xmlns:a16="http://schemas.microsoft.com/office/drawing/2014/main" id="{42305BEE-303F-4D4B-9B68-1B8986B3425D}"/>
                </a:ext>
              </a:extLst>
            </p:cNvPr>
            <p:cNvSpPr>
              <a:spLocks noChangeArrowheads="1"/>
            </p:cNvSpPr>
            <p:nvPr/>
          </p:nvSpPr>
          <p:spPr bwMode="auto">
            <a:xfrm>
              <a:off x="2337" y="1775"/>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9" name="Rectangle 18">
              <a:extLst>
                <a:ext uri="{FF2B5EF4-FFF2-40B4-BE49-F238E27FC236}">
                  <a16:creationId xmlns="" xmlns:a16="http://schemas.microsoft.com/office/drawing/2014/main" id="{A605B433-230C-4500-B8D9-52DD52399688}"/>
                </a:ext>
              </a:extLst>
            </p:cNvPr>
            <p:cNvSpPr>
              <a:spLocks noChangeArrowheads="1"/>
            </p:cNvSpPr>
            <p:nvPr/>
          </p:nvSpPr>
          <p:spPr bwMode="auto">
            <a:xfrm>
              <a:off x="2413" y="1798"/>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70" name="Rectangle 19">
              <a:extLst>
                <a:ext uri="{FF2B5EF4-FFF2-40B4-BE49-F238E27FC236}">
                  <a16:creationId xmlns="" xmlns:a16="http://schemas.microsoft.com/office/drawing/2014/main" id="{F082CFA3-6B30-4576-9EC9-8243B3755A91}"/>
                </a:ext>
              </a:extLst>
            </p:cNvPr>
            <p:cNvSpPr>
              <a:spLocks noChangeArrowheads="1"/>
            </p:cNvSpPr>
            <p:nvPr/>
          </p:nvSpPr>
          <p:spPr bwMode="auto">
            <a:xfrm>
              <a:off x="2418" y="1651"/>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71" name="Rectangle 20">
              <a:extLst>
                <a:ext uri="{FF2B5EF4-FFF2-40B4-BE49-F238E27FC236}">
                  <a16:creationId xmlns="" xmlns:a16="http://schemas.microsoft.com/office/drawing/2014/main" id="{1076B26C-521C-4C9D-BB36-281C64B193BC}"/>
                </a:ext>
              </a:extLst>
            </p:cNvPr>
            <p:cNvSpPr>
              <a:spLocks noChangeArrowheads="1"/>
            </p:cNvSpPr>
            <p:nvPr/>
          </p:nvSpPr>
          <p:spPr bwMode="auto">
            <a:xfrm>
              <a:off x="2333" y="1659"/>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72" name="Rectangle 21">
              <a:extLst>
                <a:ext uri="{FF2B5EF4-FFF2-40B4-BE49-F238E27FC236}">
                  <a16:creationId xmlns="" xmlns:a16="http://schemas.microsoft.com/office/drawing/2014/main" id="{E11BFFB2-D4FC-4E1D-A2BB-D1F1E7536A17}"/>
                </a:ext>
              </a:extLst>
            </p:cNvPr>
            <p:cNvSpPr>
              <a:spLocks noChangeArrowheads="1"/>
            </p:cNvSpPr>
            <p:nvPr/>
          </p:nvSpPr>
          <p:spPr bwMode="auto">
            <a:xfrm>
              <a:off x="2377" y="1613"/>
              <a:ext cx="17" cy="16"/>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73" name="Rectangle 22">
              <a:extLst>
                <a:ext uri="{FF2B5EF4-FFF2-40B4-BE49-F238E27FC236}">
                  <a16:creationId xmlns="" xmlns:a16="http://schemas.microsoft.com/office/drawing/2014/main" id="{282C3367-25F9-4732-B2E3-C59790DEC14F}"/>
                </a:ext>
              </a:extLst>
            </p:cNvPr>
            <p:cNvSpPr>
              <a:spLocks noChangeArrowheads="1"/>
            </p:cNvSpPr>
            <p:nvPr/>
          </p:nvSpPr>
          <p:spPr bwMode="auto">
            <a:xfrm>
              <a:off x="2444" y="1692"/>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74" name="Rectangle 23">
              <a:extLst>
                <a:ext uri="{FF2B5EF4-FFF2-40B4-BE49-F238E27FC236}">
                  <a16:creationId xmlns="" xmlns:a16="http://schemas.microsoft.com/office/drawing/2014/main" id="{87797A4C-48FE-4CAA-90C7-4F1113F3AB7C}"/>
                </a:ext>
              </a:extLst>
            </p:cNvPr>
            <p:cNvSpPr>
              <a:spLocks noChangeArrowheads="1"/>
            </p:cNvSpPr>
            <p:nvPr/>
          </p:nvSpPr>
          <p:spPr bwMode="auto">
            <a:xfrm>
              <a:off x="2441" y="1751"/>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grpSp>
        <p:nvGrpSpPr>
          <p:cNvPr id="175" name="Group 42">
            <a:extLst>
              <a:ext uri="{FF2B5EF4-FFF2-40B4-BE49-F238E27FC236}">
                <a16:creationId xmlns="" xmlns:a16="http://schemas.microsoft.com/office/drawing/2014/main" id="{8AB9692D-D932-485B-8FA0-FDDEE1DED473}"/>
              </a:ext>
            </a:extLst>
          </p:cNvPr>
          <p:cNvGrpSpPr>
            <a:grpSpLocks/>
          </p:cNvGrpSpPr>
          <p:nvPr/>
        </p:nvGrpSpPr>
        <p:grpSpPr bwMode="auto">
          <a:xfrm>
            <a:off x="3545432" y="2465947"/>
            <a:ext cx="3670300" cy="1257300"/>
            <a:chOff x="1756" y="1428"/>
            <a:chExt cx="2312" cy="1056"/>
          </a:xfrm>
        </p:grpSpPr>
        <p:grpSp>
          <p:nvGrpSpPr>
            <p:cNvPr id="176" name="Group 43">
              <a:extLst>
                <a:ext uri="{FF2B5EF4-FFF2-40B4-BE49-F238E27FC236}">
                  <a16:creationId xmlns="" xmlns:a16="http://schemas.microsoft.com/office/drawing/2014/main" id="{004C4BAF-B4BD-4F5A-8C67-4E9A833095F7}"/>
                </a:ext>
              </a:extLst>
            </p:cNvPr>
            <p:cNvGrpSpPr>
              <a:grpSpLocks/>
            </p:cNvGrpSpPr>
            <p:nvPr/>
          </p:nvGrpSpPr>
          <p:grpSpPr bwMode="auto">
            <a:xfrm>
              <a:off x="1843" y="1907"/>
              <a:ext cx="27" cy="69"/>
              <a:chOff x="2206" y="1690"/>
              <a:chExt cx="18" cy="81"/>
            </a:xfrm>
          </p:grpSpPr>
          <p:sp>
            <p:nvSpPr>
              <p:cNvPr id="179" name="Rectangle 49">
                <a:extLst>
                  <a:ext uri="{FF2B5EF4-FFF2-40B4-BE49-F238E27FC236}">
                    <a16:creationId xmlns="" xmlns:a16="http://schemas.microsoft.com/office/drawing/2014/main" id="{76422790-2F45-4BC2-90CF-7582C93091D6}"/>
                  </a:ext>
                </a:extLst>
              </p:cNvPr>
              <p:cNvSpPr>
                <a:spLocks noChangeArrowheads="1"/>
              </p:cNvSpPr>
              <p:nvPr/>
            </p:nvSpPr>
            <p:spPr bwMode="auto">
              <a:xfrm>
                <a:off x="2207" y="1690"/>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80" name="Rectangle 51">
                <a:extLst>
                  <a:ext uri="{FF2B5EF4-FFF2-40B4-BE49-F238E27FC236}">
                    <a16:creationId xmlns="" xmlns:a16="http://schemas.microsoft.com/office/drawing/2014/main" id="{28093DE2-7FB7-42FD-AF2C-B943C49B6D5A}"/>
                  </a:ext>
                </a:extLst>
              </p:cNvPr>
              <p:cNvSpPr>
                <a:spLocks noChangeArrowheads="1"/>
              </p:cNvSpPr>
              <p:nvPr/>
            </p:nvSpPr>
            <p:spPr bwMode="auto">
              <a:xfrm>
                <a:off x="2206" y="1755"/>
                <a:ext cx="18" cy="16"/>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sp>
          <p:nvSpPr>
            <p:cNvPr id="177" name="Line 60">
              <a:extLst>
                <a:ext uri="{FF2B5EF4-FFF2-40B4-BE49-F238E27FC236}">
                  <a16:creationId xmlns="" xmlns:a16="http://schemas.microsoft.com/office/drawing/2014/main" id="{E080571B-0326-4804-9507-EE7CD4667D05}"/>
                </a:ext>
              </a:extLst>
            </p:cNvPr>
            <p:cNvSpPr>
              <a:spLocks noChangeShapeType="1"/>
            </p:cNvSpPr>
            <p:nvPr/>
          </p:nvSpPr>
          <p:spPr bwMode="auto">
            <a:xfrm flipH="1">
              <a:off x="1756" y="1428"/>
              <a:ext cx="56" cy="547"/>
            </a:xfrm>
            <a:prstGeom prst="line">
              <a:avLst/>
            </a:prstGeom>
            <a:noFill/>
            <a:ln w="50800">
              <a:solidFill>
                <a:schemeClr val="accent2"/>
              </a:solidFill>
              <a:prstDash val="sys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78" name="Line 61">
              <a:extLst>
                <a:ext uri="{FF2B5EF4-FFF2-40B4-BE49-F238E27FC236}">
                  <a16:creationId xmlns="" xmlns:a16="http://schemas.microsoft.com/office/drawing/2014/main" id="{683FDDB9-2127-419D-8C6B-80C361F59BC8}"/>
                </a:ext>
              </a:extLst>
            </p:cNvPr>
            <p:cNvSpPr>
              <a:spLocks noChangeShapeType="1"/>
            </p:cNvSpPr>
            <p:nvPr/>
          </p:nvSpPr>
          <p:spPr bwMode="auto">
            <a:xfrm flipH="1" flipV="1">
              <a:off x="1796" y="2073"/>
              <a:ext cx="2272" cy="411"/>
            </a:xfrm>
            <a:prstGeom prst="line">
              <a:avLst/>
            </a:prstGeom>
            <a:noFill/>
            <a:ln w="50800">
              <a:solidFill>
                <a:schemeClr val="accent2"/>
              </a:solidFill>
              <a:prstDash val="sys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sp>
        <p:nvSpPr>
          <p:cNvPr id="181" name="Line 80">
            <a:extLst>
              <a:ext uri="{FF2B5EF4-FFF2-40B4-BE49-F238E27FC236}">
                <a16:creationId xmlns="" xmlns:a16="http://schemas.microsoft.com/office/drawing/2014/main" id="{CA55C774-5611-461D-9C9C-2913EBEC3908}"/>
              </a:ext>
            </a:extLst>
          </p:cNvPr>
          <p:cNvSpPr>
            <a:spLocks noChangeShapeType="1"/>
          </p:cNvSpPr>
          <p:nvPr/>
        </p:nvSpPr>
        <p:spPr bwMode="auto">
          <a:xfrm flipH="1" flipV="1">
            <a:off x="4720601" y="2265180"/>
            <a:ext cx="2301229" cy="1306696"/>
          </a:xfrm>
          <a:prstGeom prst="line">
            <a:avLst/>
          </a:prstGeom>
          <a:noFill/>
          <a:ln w="50800">
            <a:solidFill>
              <a:schemeClr val="accent2"/>
            </a:solidFill>
            <a:prstDash val="sysDot"/>
            <a:round/>
            <a:headEnd/>
            <a:tailEnd/>
          </a:ln>
        </p:spPr>
        <p:txBody>
          <a:bodyPr lIns="81639" tIns="40819" rIns="81639" bIns="408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82" name="Line 81">
            <a:extLst>
              <a:ext uri="{FF2B5EF4-FFF2-40B4-BE49-F238E27FC236}">
                <a16:creationId xmlns="" xmlns:a16="http://schemas.microsoft.com/office/drawing/2014/main" id="{C4B26B4E-C294-48DB-82ED-236BB1FEC932}"/>
              </a:ext>
            </a:extLst>
          </p:cNvPr>
          <p:cNvSpPr>
            <a:spLocks noChangeShapeType="1"/>
          </p:cNvSpPr>
          <p:nvPr/>
        </p:nvSpPr>
        <p:spPr bwMode="auto">
          <a:xfrm flipV="1">
            <a:off x="3695652" y="2176895"/>
            <a:ext cx="1005899" cy="135964"/>
          </a:xfrm>
          <a:prstGeom prst="line">
            <a:avLst/>
          </a:prstGeom>
          <a:noFill/>
          <a:ln w="50800">
            <a:solidFill>
              <a:schemeClr val="accent2"/>
            </a:solidFill>
            <a:prstDash val="sysDot"/>
            <a:round/>
            <a:headEnd/>
            <a:tailEnd/>
          </a:ln>
        </p:spPr>
        <p:txBody>
          <a:bodyPr lIns="81639" tIns="40819" rIns="81639" bIns="408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85" name="Rectangle 86">
            <a:extLst>
              <a:ext uri="{FF2B5EF4-FFF2-40B4-BE49-F238E27FC236}">
                <a16:creationId xmlns="" xmlns:a16="http://schemas.microsoft.com/office/drawing/2014/main" id="{1FD189F3-0C9F-4E21-9D5A-2BE9A39A743B}"/>
              </a:ext>
            </a:extLst>
          </p:cNvPr>
          <p:cNvSpPr>
            <a:spLocks noChangeArrowheads="1"/>
          </p:cNvSpPr>
          <p:nvPr/>
        </p:nvSpPr>
        <p:spPr bwMode="auto">
          <a:xfrm>
            <a:off x="2653871" y="1764499"/>
            <a:ext cx="648980" cy="32865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ea typeface="+mn-ea"/>
                <a:cs typeface="+mn-cs"/>
              </a:rPr>
              <a:t>10ms</a:t>
            </a:r>
            <a:endParaRPr kumimoji="0" lang="en-US" sz="1600"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86" name="Oval 88">
            <a:extLst>
              <a:ext uri="{FF2B5EF4-FFF2-40B4-BE49-F238E27FC236}">
                <a16:creationId xmlns="" xmlns:a16="http://schemas.microsoft.com/office/drawing/2014/main" id="{D9073F5F-FB27-419F-BFF8-AA172D36C413}"/>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87" name="Oval 89">
            <a:extLst>
              <a:ext uri="{FF2B5EF4-FFF2-40B4-BE49-F238E27FC236}">
                <a16:creationId xmlns="" xmlns:a16="http://schemas.microsoft.com/office/drawing/2014/main" id="{2E91A95E-458B-4936-9358-38DD7FCDF8EA}"/>
              </a:ext>
            </a:extLst>
          </p:cNvPr>
          <p:cNvSpPr>
            <a:spLocks noChangeArrowheads="1"/>
          </p:cNvSpPr>
          <p:nvPr/>
        </p:nvSpPr>
        <p:spPr bwMode="auto">
          <a:xfrm>
            <a:off x="6801168" y="3444479"/>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88" name="Oval 90">
            <a:extLst>
              <a:ext uri="{FF2B5EF4-FFF2-40B4-BE49-F238E27FC236}">
                <a16:creationId xmlns="" xmlns:a16="http://schemas.microsoft.com/office/drawing/2014/main" id="{C3B93B1A-D210-49CE-96D7-3F4345ECB152}"/>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89" name="Oval 91">
            <a:extLst>
              <a:ext uri="{FF2B5EF4-FFF2-40B4-BE49-F238E27FC236}">
                <a16:creationId xmlns="" xmlns:a16="http://schemas.microsoft.com/office/drawing/2014/main" id="{E3E14C7D-46F8-48A3-AF67-BDC0E738C0EE}"/>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90" name="Oval 92">
            <a:extLst>
              <a:ext uri="{FF2B5EF4-FFF2-40B4-BE49-F238E27FC236}">
                <a16:creationId xmlns="" xmlns:a16="http://schemas.microsoft.com/office/drawing/2014/main" id="{4E879DA4-956D-4403-922F-720496BC6EB8}"/>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91" name="Oval 93">
            <a:extLst>
              <a:ext uri="{FF2B5EF4-FFF2-40B4-BE49-F238E27FC236}">
                <a16:creationId xmlns="" xmlns:a16="http://schemas.microsoft.com/office/drawing/2014/main" id="{5341343E-5236-4E77-82B3-172AFA2DAEA3}"/>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92" name="Oval 94">
            <a:extLst>
              <a:ext uri="{FF2B5EF4-FFF2-40B4-BE49-F238E27FC236}">
                <a16:creationId xmlns="" xmlns:a16="http://schemas.microsoft.com/office/drawing/2014/main" id="{89BAC797-CF44-4699-9E59-95799431B2DA}"/>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93" name="Oval 95">
            <a:extLst>
              <a:ext uri="{FF2B5EF4-FFF2-40B4-BE49-F238E27FC236}">
                <a16:creationId xmlns="" xmlns:a16="http://schemas.microsoft.com/office/drawing/2014/main" id="{6DA14A86-46EB-4C51-92A0-3DC1AB284D20}"/>
              </a:ext>
            </a:extLst>
          </p:cNvPr>
          <p:cNvSpPr>
            <a:spLocks noChangeArrowheads="1"/>
          </p:cNvSpPr>
          <p:nvPr/>
        </p:nvSpPr>
        <p:spPr bwMode="auto">
          <a:xfrm>
            <a:off x="6794818" y="3439717"/>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94" name="Oval 96">
            <a:extLst>
              <a:ext uri="{FF2B5EF4-FFF2-40B4-BE49-F238E27FC236}">
                <a16:creationId xmlns="" xmlns:a16="http://schemas.microsoft.com/office/drawing/2014/main" id="{25DFE8FB-2F71-48BD-AFBD-18F41D848209}"/>
              </a:ext>
            </a:extLst>
          </p:cNvPr>
          <p:cNvSpPr>
            <a:spLocks noChangeArrowheads="1"/>
          </p:cNvSpPr>
          <p:nvPr/>
        </p:nvSpPr>
        <p:spPr bwMode="auto">
          <a:xfrm>
            <a:off x="6794818" y="3439717"/>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95" name="Oval 97">
            <a:extLst>
              <a:ext uri="{FF2B5EF4-FFF2-40B4-BE49-F238E27FC236}">
                <a16:creationId xmlns="" xmlns:a16="http://schemas.microsoft.com/office/drawing/2014/main" id="{B9B22EBC-168D-430D-A1F0-15D796324AC0}"/>
              </a:ext>
            </a:extLst>
          </p:cNvPr>
          <p:cNvSpPr>
            <a:spLocks noChangeArrowheads="1"/>
          </p:cNvSpPr>
          <p:nvPr/>
        </p:nvSpPr>
        <p:spPr bwMode="auto">
          <a:xfrm>
            <a:off x="6794818" y="3433763"/>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96" name="Oval 98">
            <a:extLst>
              <a:ext uri="{FF2B5EF4-FFF2-40B4-BE49-F238E27FC236}">
                <a16:creationId xmlns="" xmlns:a16="http://schemas.microsoft.com/office/drawing/2014/main" id="{782BBE0C-7D71-4FFD-B4DF-836A01DE8685}"/>
              </a:ext>
            </a:extLst>
          </p:cNvPr>
          <p:cNvSpPr>
            <a:spLocks noChangeArrowheads="1"/>
          </p:cNvSpPr>
          <p:nvPr/>
        </p:nvSpPr>
        <p:spPr bwMode="auto">
          <a:xfrm>
            <a:off x="6794818" y="3439717"/>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pic>
        <p:nvPicPr>
          <p:cNvPr id="197" name="Picture 196">
            <a:extLst>
              <a:ext uri="{FF2B5EF4-FFF2-40B4-BE49-F238E27FC236}">
                <a16:creationId xmlns="" xmlns:a16="http://schemas.microsoft.com/office/drawing/2014/main" id="{39F02568-2E57-45F9-84FA-5478E3248352}"/>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97473" y="3396898"/>
            <a:ext cx="443407" cy="359519"/>
          </a:xfrm>
          <a:prstGeom prst="rect">
            <a:avLst/>
          </a:prstGeom>
        </p:spPr>
      </p:pic>
      <p:pic>
        <p:nvPicPr>
          <p:cNvPr id="201" name="Picture 200">
            <a:extLst>
              <a:ext uri="{FF2B5EF4-FFF2-40B4-BE49-F238E27FC236}">
                <a16:creationId xmlns="" xmlns:a16="http://schemas.microsoft.com/office/drawing/2014/main" id="{06F29AB0-E0F3-4AE1-83FA-B96B6863DF0A}"/>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34341" y="2731343"/>
            <a:ext cx="443407" cy="359519"/>
          </a:xfrm>
          <a:prstGeom prst="rect">
            <a:avLst/>
          </a:prstGeom>
        </p:spPr>
      </p:pic>
      <p:pic>
        <p:nvPicPr>
          <p:cNvPr id="202" name="Picture 201">
            <a:extLst>
              <a:ext uri="{FF2B5EF4-FFF2-40B4-BE49-F238E27FC236}">
                <a16:creationId xmlns="" xmlns:a16="http://schemas.microsoft.com/office/drawing/2014/main" id="{F853CE50-40B8-44CA-8B5A-79A3F61EC17E}"/>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98068" y="1701765"/>
            <a:ext cx="443407" cy="359519"/>
          </a:xfrm>
          <a:prstGeom prst="rect">
            <a:avLst/>
          </a:prstGeom>
        </p:spPr>
      </p:pic>
      <p:pic>
        <p:nvPicPr>
          <p:cNvPr id="203" name="Picture 202">
            <a:extLst>
              <a:ext uri="{FF2B5EF4-FFF2-40B4-BE49-F238E27FC236}">
                <a16:creationId xmlns="" xmlns:a16="http://schemas.microsoft.com/office/drawing/2014/main" id="{71A1929F-E60B-41F9-A8AF-A53090238AA5}"/>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93644" y="2978534"/>
            <a:ext cx="443407" cy="359519"/>
          </a:xfrm>
          <a:prstGeom prst="rect">
            <a:avLst/>
          </a:prstGeom>
        </p:spPr>
      </p:pic>
      <p:pic>
        <p:nvPicPr>
          <p:cNvPr id="204" name="Picture 203">
            <a:extLst>
              <a:ext uri="{FF2B5EF4-FFF2-40B4-BE49-F238E27FC236}">
                <a16:creationId xmlns="" xmlns:a16="http://schemas.microsoft.com/office/drawing/2014/main" id="{E37252F4-FC32-42FA-9155-8F217F0BCD8D}"/>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43828" y="2128968"/>
            <a:ext cx="443407" cy="359519"/>
          </a:xfrm>
          <a:prstGeom prst="rect">
            <a:avLst/>
          </a:prstGeom>
        </p:spPr>
      </p:pic>
      <p:pic>
        <p:nvPicPr>
          <p:cNvPr id="205" name="Picture 204">
            <a:extLst>
              <a:ext uri="{FF2B5EF4-FFF2-40B4-BE49-F238E27FC236}">
                <a16:creationId xmlns="" xmlns:a16="http://schemas.microsoft.com/office/drawing/2014/main" id="{0C35F6F8-EEC4-43E9-83B5-FAF1633FF30F}"/>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44882" y="3784639"/>
            <a:ext cx="443407" cy="359519"/>
          </a:xfrm>
          <a:prstGeom prst="rect">
            <a:avLst/>
          </a:prstGeom>
        </p:spPr>
      </p:pic>
      <p:pic>
        <p:nvPicPr>
          <p:cNvPr id="206" name="Picture 205">
            <a:extLst>
              <a:ext uri="{FF2B5EF4-FFF2-40B4-BE49-F238E27FC236}">
                <a16:creationId xmlns="" xmlns:a16="http://schemas.microsoft.com/office/drawing/2014/main" id="{7D12B690-96EA-41CC-82F1-D194515B3037}"/>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87235" y="3804100"/>
            <a:ext cx="443407" cy="359519"/>
          </a:xfrm>
          <a:prstGeom prst="rect">
            <a:avLst/>
          </a:prstGeom>
        </p:spPr>
      </p:pic>
      <p:pic>
        <p:nvPicPr>
          <p:cNvPr id="207" name="Picture 206">
            <a:extLst>
              <a:ext uri="{FF2B5EF4-FFF2-40B4-BE49-F238E27FC236}">
                <a16:creationId xmlns="" xmlns:a16="http://schemas.microsoft.com/office/drawing/2014/main" id="{C51BEE91-EFBF-4F01-83C1-A38EA4087ADA}"/>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87872" y="1445140"/>
            <a:ext cx="443407" cy="359519"/>
          </a:xfrm>
          <a:prstGeom prst="rect">
            <a:avLst/>
          </a:prstGeom>
        </p:spPr>
      </p:pic>
      <p:pic>
        <p:nvPicPr>
          <p:cNvPr id="208" name="Picture 207">
            <a:extLst>
              <a:ext uri="{FF2B5EF4-FFF2-40B4-BE49-F238E27FC236}">
                <a16:creationId xmlns="" xmlns:a16="http://schemas.microsoft.com/office/drawing/2014/main" id="{8287A638-CDD3-453C-A0A7-08B4B18EB7E9}"/>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45876" y="2749286"/>
            <a:ext cx="443407" cy="359519"/>
          </a:xfrm>
          <a:prstGeom prst="rect">
            <a:avLst/>
          </a:prstGeom>
        </p:spPr>
      </p:pic>
      <p:pic>
        <p:nvPicPr>
          <p:cNvPr id="209" name="Picture 208">
            <a:extLst>
              <a:ext uri="{FF2B5EF4-FFF2-40B4-BE49-F238E27FC236}">
                <a16:creationId xmlns="" xmlns:a16="http://schemas.microsoft.com/office/drawing/2014/main" id="{DDDFA7E5-EC5F-4531-968C-66916B91F09E}"/>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644100" y="3112694"/>
            <a:ext cx="443407" cy="359519"/>
          </a:xfrm>
          <a:prstGeom prst="rect">
            <a:avLst/>
          </a:prstGeom>
        </p:spPr>
      </p:pic>
      <p:pic>
        <p:nvPicPr>
          <p:cNvPr id="210" name="Picture 209">
            <a:extLst>
              <a:ext uri="{FF2B5EF4-FFF2-40B4-BE49-F238E27FC236}">
                <a16:creationId xmlns="" xmlns:a16="http://schemas.microsoft.com/office/drawing/2014/main" id="{4BEBCA45-BCA4-4083-A438-2BA69BF7D850}"/>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92548" y="2878224"/>
            <a:ext cx="443407" cy="359519"/>
          </a:xfrm>
          <a:prstGeom prst="rect">
            <a:avLst/>
          </a:prstGeom>
        </p:spPr>
      </p:pic>
      <p:pic>
        <p:nvPicPr>
          <p:cNvPr id="211" name="Picture 210">
            <a:extLst>
              <a:ext uri="{FF2B5EF4-FFF2-40B4-BE49-F238E27FC236}">
                <a16:creationId xmlns="" xmlns:a16="http://schemas.microsoft.com/office/drawing/2014/main" id="{7101BFF3-C390-41EC-967F-D7152D6759B2}"/>
              </a:ext>
            </a:extLst>
          </p:cNvPr>
          <p:cNvPicPr>
            <a:picLocks noChangeAspect="1"/>
          </p:cNvPicPr>
          <p:nvPr/>
        </p:nvPicPr>
        <p:blipFill>
          <a:blip r:embed="rId11"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22675" y="1322579"/>
            <a:ext cx="817505" cy="662842"/>
          </a:xfrm>
          <a:prstGeom prst="rect">
            <a:avLst/>
          </a:prstGeom>
        </p:spPr>
      </p:pic>
      <p:pic>
        <p:nvPicPr>
          <p:cNvPr id="212" name="Picture 211">
            <a:extLst>
              <a:ext uri="{FF2B5EF4-FFF2-40B4-BE49-F238E27FC236}">
                <a16:creationId xmlns="" xmlns:a16="http://schemas.microsoft.com/office/drawing/2014/main" id="{1E91E696-02EA-4FD3-9B34-9D3B7324591A}"/>
              </a:ext>
            </a:extLst>
          </p:cNvPr>
          <p:cNvPicPr>
            <a:picLocks noChangeAspect="1"/>
          </p:cNvPicPr>
          <p:nvPr/>
        </p:nvPicPr>
        <p:blipFill>
          <a:blip r:embed="rId11"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49936" y="1325949"/>
            <a:ext cx="817505" cy="662842"/>
          </a:xfrm>
          <a:prstGeom prst="rect">
            <a:avLst/>
          </a:prstGeom>
        </p:spPr>
      </p:pic>
      <p:pic>
        <p:nvPicPr>
          <p:cNvPr id="213" name="Picture 212">
            <a:extLst>
              <a:ext uri="{FF2B5EF4-FFF2-40B4-BE49-F238E27FC236}">
                <a16:creationId xmlns="" xmlns:a16="http://schemas.microsoft.com/office/drawing/2014/main" id="{50C7BD38-0BA9-4ACA-B31E-68FD66E95755}"/>
              </a:ext>
            </a:extLst>
          </p:cNvPr>
          <p:cNvPicPr>
            <a:picLocks noChangeAspect="1"/>
          </p:cNvPicPr>
          <p:nvPr/>
        </p:nvPicPr>
        <p:blipFill>
          <a:blip r:embed="rId11"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13098" y="1325949"/>
            <a:ext cx="817505" cy="662842"/>
          </a:xfrm>
          <a:prstGeom prst="rect">
            <a:avLst/>
          </a:prstGeom>
        </p:spPr>
      </p:pic>
      <p:pic>
        <p:nvPicPr>
          <p:cNvPr id="214" name="Graphic 213" descr="Close">
            <a:extLst>
              <a:ext uri="{FF2B5EF4-FFF2-40B4-BE49-F238E27FC236}">
                <a16:creationId xmlns="" xmlns:a16="http://schemas.microsoft.com/office/drawing/2014/main" id="{4ACFB95D-43CB-4679-85D7-461EB68FA655}"/>
              </a:ext>
            </a:extLst>
          </p:cNvPr>
          <p:cNvPicPr>
            <a:picLocks noChangeAspect="1"/>
          </p:cNvPicPr>
          <p:nvPr/>
        </p:nvPicPr>
        <p:blipFill>
          <a:blip r:embed="rId12" cstate="screen">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3001439" y="2825118"/>
            <a:ext cx="914400" cy="914400"/>
          </a:xfrm>
          <a:prstGeom prst="rect">
            <a:avLst/>
          </a:prstGeom>
        </p:spPr>
      </p:pic>
      <p:sp>
        <p:nvSpPr>
          <p:cNvPr id="109" name="Rectangle 108">
            <a:extLst>
              <a:ext uri="{FF2B5EF4-FFF2-40B4-BE49-F238E27FC236}">
                <a16:creationId xmlns="" xmlns:a16="http://schemas.microsoft.com/office/drawing/2014/main" id="{1DB84DAF-7BF8-4D6F-B279-447F7BE10F83}"/>
              </a:ext>
            </a:extLst>
          </p:cNvPr>
          <p:cNvSpPr/>
          <p:nvPr/>
        </p:nvSpPr>
        <p:spPr>
          <a:xfrm>
            <a:off x="68382" y="315737"/>
            <a:ext cx="11510397" cy="769439"/>
          </a:xfrm>
          <a:prstGeom prst="rect">
            <a:avLst/>
          </a:prstGeom>
        </p:spPr>
        <p:txBody>
          <a:bodyPr wrap="square" lIns="89960" tIns="45719" rIns="89960" bIns="45719">
            <a:spAutoFit/>
          </a:bodyPr>
          <a:lstStyle/>
          <a:p>
            <a:pPr marL="0" marR="0" lvl="0" indent="0" algn="l" defTabSz="882055"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300" normalizeH="0" baseline="0" noProof="0" dirty="0">
                <a:ln>
                  <a:noFill/>
                </a:ln>
                <a:solidFill>
                  <a:srgbClr val="000000">
                    <a:lumMod val="65000"/>
                    <a:lumOff val="35000"/>
                  </a:srgbClr>
                </a:solidFill>
                <a:effectLst/>
                <a:uLnTx/>
                <a:uFillTx/>
                <a:ea typeface="+mn-ea"/>
                <a:cs typeface="+mn-cs"/>
              </a:rPr>
              <a:t>Fastest Path through the Internet</a:t>
            </a:r>
          </a:p>
        </p:txBody>
      </p:sp>
      <p:sp>
        <p:nvSpPr>
          <p:cNvPr id="110" name="Rectangle 109">
            <a:extLst>
              <a:ext uri="{FF2B5EF4-FFF2-40B4-BE49-F238E27FC236}">
                <a16:creationId xmlns="" xmlns:a16="http://schemas.microsoft.com/office/drawing/2014/main" id="{E79584E6-DC08-4757-933A-20EF601DE80B}"/>
              </a:ext>
            </a:extLst>
          </p:cNvPr>
          <p:cNvSpPr/>
          <p:nvPr/>
        </p:nvSpPr>
        <p:spPr>
          <a:xfrm>
            <a:off x="7215732" y="1130616"/>
            <a:ext cx="4689952" cy="1477325"/>
          </a:xfrm>
          <a:prstGeom prst="rect">
            <a:avLst/>
          </a:prstGeom>
        </p:spPr>
        <p:txBody>
          <a:bodyPr wrap="square" lIns="89960" tIns="45719" rIns="89960" bIns="45719">
            <a:spAutoFit/>
          </a:bodyPr>
          <a:lstStyle/>
          <a:p>
            <a:pPr marL="0" marR="0" lvl="0" indent="0" algn="l" defTabSz="882055" rtl="0" eaLnBrk="1" fontAlgn="auto" latinLnBrk="0" hangingPunct="1">
              <a:lnSpc>
                <a:spcPct val="100000"/>
              </a:lnSpc>
              <a:spcBef>
                <a:spcPts val="0"/>
              </a:spcBef>
              <a:spcAft>
                <a:spcPts val="0"/>
              </a:spcAft>
              <a:buClrTx/>
              <a:buSzTx/>
              <a:buFontTx/>
              <a:buNone/>
              <a:tabLst/>
              <a:defRPr/>
            </a:pPr>
            <a:r>
              <a:rPr kumimoji="0" lang="en-US" sz="3000" b="1" i="0" u="none" strike="noStrike" kern="1200" cap="all" spc="-300" normalizeH="0" baseline="0" noProof="0" dirty="0">
                <a:ln>
                  <a:noFill/>
                </a:ln>
                <a:solidFill>
                  <a:srgbClr val="000000">
                    <a:lumMod val="65000"/>
                    <a:lumOff val="35000"/>
                  </a:srgbClr>
                </a:solidFill>
                <a:effectLst/>
                <a:uLnTx/>
                <a:uFillTx/>
                <a:ea typeface="+mn-ea"/>
                <a:cs typeface="+mn-cs"/>
              </a:rPr>
              <a:t>Systems that find the fastest path from the Server to your browser.</a:t>
            </a:r>
          </a:p>
        </p:txBody>
      </p:sp>
      <p:sp>
        <p:nvSpPr>
          <p:cNvPr id="112" name="Rectangle 111">
            <a:extLst>
              <a:ext uri="{FF2B5EF4-FFF2-40B4-BE49-F238E27FC236}">
                <a16:creationId xmlns="" xmlns:a16="http://schemas.microsoft.com/office/drawing/2014/main" id="{19642EC4-57A7-4E8C-ACC0-CADD46995CE9}"/>
              </a:ext>
            </a:extLst>
          </p:cNvPr>
          <p:cNvSpPr/>
          <p:nvPr/>
        </p:nvSpPr>
        <p:spPr>
          <a:xfrm>
            <a:off x="61345" y="5476041"/>
            <a:ext cx="4885571" cy="646329"/>
          </a:xfrm>
          <a:prstGeom prst="rect">
            <a:avLst/>
          </a:prstGeom>
        </p:spPr>
        <p:txBody>
          <a:bodyPr wrap="square" lIns="89960" tIns="45719" rIns="89960" bIns="45719">
            <a:spAutoFit/>
          </a:bodyPr>
          <a:lstStyle/>
          <a:p>
            <a:pPr marL="0" marR="0" lvl="0" indent="0" algn="l" defTabSz="882055"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300" normalizeH="0" baseline="0" noProof="0" dirty="0">
                <a:ln>
                  <a:noFill/>
                </a:ln>
                <a:solidFill>
                  <a:srgbClr val="75D1FF">
                    <a:lumMod val="50000"/>
                  </a:srgbClr>
                </a:solidFill>
                <a:effectLst/>
                <a:uLnTx/>
                <a:uFillTx/>
                <a:ea typeface="+mn-ea"/>
                <a:cs typeface="+mn-cs"/>
              </a:rPr>
              <a:t>Faster Page Loads!</a:t>
            </a:r>
          </a:p>
        </p:txBody>
      </p:sp>
    </p:spTree>
    <p:extLst>
      <p:ext uri="{BB962C8B-B14F-4D97-AF65-F5344CB8AC3E}">
        <p14:creationId xmlns:p14="http://schemas.microsoft.com/office/powerpoint/2010/main" val="33042327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14:bounceEnd="50000">
                                          <p:cBhvr additive="base">
                                            <p:cTn id="7" dur="1250" fill="hold"/>
                                            <p:tgtEl>
                                              <p:spTgt spid="109"/>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10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14:bounceEnd="50000">
                                          <p:cBhvr additive="base">
                                            <p:cTn id="11" dur="750" fill="hold"/>
                                            <p:tgtEl>
                                              <p:spTgt spid="110"/>
                                            </p:tgtEl>
                                            <p:attrNameLst>
                                              <p:attrName>ppt_x</p:attrName>
                                            </p:attrNameLst>
                                          </p:cBhvr>
                                          <p:tavLst>
                                            <p:tav tm="0">
                                              <p:val>
                                                <p:strVal val="0-#ppt_w/2"/>
                                              </p:val>
                                            </p:tav>
                                            <p:tav tm="100000">
                                              <p:val>
                                                <p:strVal val="#ppt_x"/>
                                              </p:val>
                                            </p:tav>
                                          </p:tavLst>
                                        </p:anim>
                                        <p:anim calcmode="lin" valueType="num" p14:bounceEnd="50000">
                                          <p:cBhvr additive="base">
                                            <p:cTn id="12" dur="750" fill="hold"/>
                                            <p:tgtEl>
                                              <p:spTgt spid="1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112"/>
                                            </p:tgtEl>
                                            <p:attrNameLst>
                                              <p:attrName>style.visibility</p:attrName>
                                            </p:attrNameLst>
                                          </p:cBhvr>
                                          <p:to>
                                            <p:strVal val="visible"/>
                                          </p:to>
                                        </p:set>
                                        <p:anim calcmode="lin" valueType="num" p14:bounceEnd="50000">
                                          <p:cBhvr additive="base">
                                            <p:cTn id="15" dur="750" fill="hold"/>
                                            <p:tgtEl>
                                              <p:spTgt spid="112"/>
                                            </p:tgtEl>
                                            <p:attrNameLst>
                                              <p:attrName>ppt_x</p:attrName>
                                            </p:attrNameLst>
                                          </p:cBhvr>
                                          <p:tavLst>
                                            <p:tav tm="0">
                                              <p:val>
                                                <p:strVal val="0-#ppt_w/2"/>
                                              </p:val>
                                            </p:tav>
                                            <p:tav tm="100000">
                                              <p:val>
                                                <p:strVal val="#ppt_x"/>
                                              </p:val>
                                            </p:tav>
                                          </p:tavLst>
                                        </p:anim>
                                        <p:anim calcmode="lin" valueType="num" p14:bounceEnd="50000">
                                          <p:cBhvr additive="base">
                                            <p:cTn id="16" dur="750" fill="hold"/>
                                            <p:tgtEl>
                                              <p:spTgt spid="112"/>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214"/>
                                            </p:tgtEl>
                                            <p:attrNameLst>
                                              <p:attrName>style.visibility</p:attrName>
                                            </p:attrNameLst>
                                          </p:cBhvr>
                                          <p:to>
                                            <p:strVal val="visible"/>
                                          </p:to>
                                        </p:set>
                                        <p:animEffect transition="in" filter="fade">
                                          <p:cBhvr>
                                            <p:cTn id="20" dur="500"/>
                                            <p:tgtEl>
                                              <p:spTgt spid="214"/>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161"/>
                                            </p:tgtEl>
                                            <p:attrNameLst>
                                              <p:attrName>style.visibility</p:attrName>
                                            </p:attrNameLst>
                                          </p:cBhvr>
                                          <p:to>
                                            <p:strVal val="visible"/>
                                          </p:to>
                                        </p:set>
                                        <p:animEffect transition="in" filter="fade">
                                          <p:cBhvr>
                                            <p:cTn id="24" dur="500"/>
                                            <p:tgtEl>
                                              <p:spTgt spid="16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0" presetClass="path" presetSubtype="0" accel="50000" decel="50000" autoRev="1" fill="hold" grpId="0" nodeType="withEffect">
                                      <p:stCondLst>
                                        <p:cond delay="1500"/>
                                      </p:stCondLst>
                                      <p:childTnLst>
                                        <p:animMotion origin="layout" path="M 4.58333E-6 -3.7037E-7 L -0.07383 -0.10833 L -0.27305 -0.32431 L -0.36211 -0.30718 L -0.46055 -0.37708 L -0.46055 -0.37685 " pathEditMode="relative" rAng="0" ptsTypes="AAAAAA">
                                          <p:cBhvr>
                                            <p:cTn id="30" dur="2000" fill="hold"/>
                                            <p:tgtEl>
                                              <p:spTgt spid="144"/>
                                            </p:tgtEl>
                                            <p:attrNameLst>
                                              <p:attrName>ppt_x</p:attrName>
                                              <p:attrName>ppt_y</p:attrName>
                                            </p:attrNameLst>
                                          </p:cBhvr>
                                          <p:rCtr x="-23034" y="-18866"/>
                                        </p:animMotion>
                                      </p:childTnLst>
                                    </p:cTn>
                                  </p:par>
                                </p:childTnLst>
                              </p:cTn>
                            </p:par>
                            <p:par>
                              <p:cTn id="31" fill="hold">
                                <p:stCondLst>
                                  <p:cond delay="5500"/>
                                </p:stCondLst>
                                <p:childTnLst>
                                  <p:par>
                                    <p:cTn id="32" presetID="1" presetClass="exit" presetSubtype="0" fill="hold" grpId="2" nodeType="afterEffect">
                                      <p:stCondLst>
                                        <p:cond delay="0"/>
                                      </p:stCondLst>
                                      <p:childTnLst>
                                        <p:set>
                                          <p:cBhvr>
                                            <p:cTn id="33" dur="1" fill="hold">
                                              <p:stCondLst>
                                                <p:cond delay="0"/>
                                              </p:stCondLst>
                                            </p:cTn>
                                            <p:tgtEl>
                                              <p:spTgt spid="144"/>
                                            </p:tgtEl>
                                            <p:attrNameLst>
                                              <p:attrName>style.visibility</p:attrName>
                                            </p:attrNameLst>
                                          </p:cBhvr>
                                          <p:to>
                                            <p:strVal val="hidden"/>
                                          </p:to>
                                        </p:set>
                                      </p:childTnLst>
                                    </p:cTn>
                                  </p:par>
                                  <p:par>
                                    <p:cTn id="34" presetID="1" presetClass="entr" presetSubtype="0" fill="hold" grpId="1" nodeType="withEffect">
                                      <p:stCondLst>
                                        <p:cond delay="0"/>
                                      </p:stCondLst>
                                      <p:childTnLst>
                                        <p:set>
                                          <p:cBhvr>
                                            <p:cTn id="35" dur="1" fill="hold">
                                              <p:stCondLst>
                                                <p:cond delay="0"/>
                                              </p:stCondLst>
                                            </p:cTn>
                                            <p:tgtEl>
                                              <p:spTgt spid="156"/>
                                            </p:tgtEl>
                                            <p:attrNameLst>
                                              <p:attrName>style.visibility</p:attrName>
                                            </p:attrNameLst>
                                          </p:cBhvr>
                                          <p:to>
                                            <p:strVal val="visible"/>
                                          </p:to>
                                        </p:set>
                                      </p:childTnLst>
                                    </p:cTn>
                                  </p:par>
                                  <p:par>
                                    <p:cTn id="36" presetID="0" presetClass="path" presetSubtype="0" accel="50000" decel="50000" autoRev="1" fill="hold" grpId="0" nodeType="withEffect">
                                      <p:stCondLst>
                                        <p:cond delay="0"/>
                                      </p:stCondLst>
                                      <p:childTnLst>
                                        <p:animMotion origin="layout" path="M 1.875E-6 0 L -0.07383 -0.10833 L -0.27305 -0.32431 L -0.36211 -0.30718 L -0.46055 -0.37708 L -0.46055 -0.37685 " pathEditMode="relative" rAng="0" ptsTypes="AAAAAA">
                                          <p:cBhvr>
                                            <p:cTn id="37" dur="2000" fill="hold"/>
                                            <p:tgtEl>
                                              <p:spTgt spid="156"/>
                                            </p:tgtEl>
                                            <p:attrNameLst>
                                              <p:attrName>ppt_x</p:attrName>
                                              <p:attrName>ppt_y</p:attrName>
                                            </p:attrNameLst>
                                          </p:cBhvr>
                                          <p:rCtr x="-23034" y="-18866"/>
                                        </p:animMotion>
                                      </p:childTnLst>
                                    </p:cTn>
                                  </p:par>
                                </p:childTnLst>
                              </p:cTn>
                            </p:par>
                            <p:par>
                              <p:cTn id="38" fill="hold">
                                <p:stCondLst>
                                  <p:cond delay="9500"/>
                                </p:stCondLst>
                                <p:childTnLst>
                                  <p:par>
                                    <p:cTn id="39" presetID="1" presetClass="exit" presetSubtype="0" fill="hold" grpId="2" nodeType="afterEffect">
                                      <p:stCondLst>
                                        <p:cond delay="0"/>
                                      </p:stCondLst>
                                      <p:childTnLst>
                                        <p:set>
                                          <p:cBhvr>
                                            <p:cTn id="40" dur="1" fill="hold">
                                              <p:stCondLst>
                                                <p:cond delay="0"/>
                                              </p:stCondLst>
                                            </p:cTn>
                                            <p:tgtEl>
                                              <p:spTgt spid="156"/>
                                            </p:tgtEl>
                                            <p:attrNameLst>
                                              <p:attrName>style.visibility</p:attrName>
                                            </p:attrNameLst>
                                          </p:cBhvr>
                                          <p:to>
                                            <p:strVal val="hidden"/>
                                          </p:to>
                                        </p:set>
                                      </p:childTnLst>
                                    </p:cTn>
                                  </p:par>
                                  <p:par>
                                    <p:cTn id="41" presetID="1" presetClass="entr" presetSubtype="0" fill="hold" grpId="1" nodeType="withEffect">
                                      <p:stCondLst>
                                        <p:cond delay="0"/>
                                      </p:stCondLst>
                                      <p:childTnLst>
                                        <p:set>
                                          <p:cBhvr>
                                            <p:cTn id="42" dur="1" fill="hold">
                                              <p:stCondLst>
                                                <p:cond delay="0"/>
                                              </p:stCondLst>
                                            </p:cTn>
                                            <p:tgtEl>
                                              <p:spTgt spid="157"/>
                                            </p:tgtEl>
                                            <p:attrNameLst>
                                              <p:attrName>style.visibility</p:attrName>
                                            </p:attrNameLst>
                                          </p:cBhvr>
                                          <p:to>
                                            <p:strVal val="visible"/>
                                          </p:to>
                                        </p:set>
                                      </p:childTnLst>
                                    </p:cTn>
                                  </p:par>
                                  <p:par>
                                    <p:cTn id="43" presetID="0" presetClass="path" presetSubtype="0" accel="50000" decel="50000" autoRev="1" fill="hold" grpId="0" nodeType="withEffect">
                                      <p:stCondLst>
                                        <p:cond delay="0"/>
                                      </p:stCondLst>
                                      <p:childTnLst>
                                        <p:animMotion origin="layout" path="M 1.875E-6 3.7037E-7 L -0.07383 -0.10833 L -0.27305 -0.32431 L -0.36211 -0.30718 L -0.46055 -0.37708 L -0.46055 -0.37685 " pathEditMode="relative" rAng="0" ptsTypes="AAAAAA">
                                          <p:cBhvr>
                                            <p:cTn id="44" dur="2000" fill="hold"/>
                                            <p:tgtEl>
                                              <p:spTgt spid="157"/>
                                            </p:tgtEl>
                                            <p:attrNameLst>
                                              <p:attrName>ppt_x</p:attrName>
                                              <p:attrName>ppt_y</p:attrName>
                                            </p:attrNameLst>
                                          </p:cBhvr>
                                          <p:rCtr x="-23034" y="-18866"/>
                                        </p:animMotion>
                                      </p:childTnLst>
                                    </p:cTn>
                                  </p:par>
                                </p:childTnLst>
                              </p:cTn>
                            </p:par>
                            <p:par>
                              <p:cTn id="45" fill="hold">
                                <p:stCondLst>
                                  <p:cond delay="13500"/>
                                </p:stCondLst>
                                <p:childTnLst>
                                  <p:par>
                                    <p:cTn id="46" presetID="1" presetClass="exit" presetSubtype="0" fill="hold" grpId="2" nodeType="afterEffect">
                                      <p:stCondLst>
                                        <p:cond delay="0"/>
                                      </p:stCondLst>
                                      <p:childTnLst>
                                        <p:set>
                                          <p:cBhvr>
                                            <p:cTn id="47" dur="1" fill="hold">
                                              <p:stCondLst>
                                                <p:cond delay="0"/>
                                              </p:stCondLst>
                                            </p:cTn>
                                            <p:tgtEl>
                                              <p:spTgt spid="157"/>
                                            </p:tgtEl>
                                            <p:attrNameLst>
                                              <p:attrName>style.visibility</p:attrName>
                                            </p:attrNameLst>
                                          </p:cBhvr>
                                          <p:to>
                                            <p:strVal val="hidden"/>
                                          </p:to>
                                        </p:set>
                                      </p:childTnLst>
                                    </p:cTn>
                                  </p:par>
                                  <p:par>
                                    <p:cTn id="48" presetID="1" presetClass="entr" presetSubtype="0" fill="hold" grpId="1" nodeType="withEffect">
                                      <p:stCondLst>
                                        <p:cond delay="0"/>
                                      </p:stCondLst>
                                      <p:childTnLst>
                                        <p:set>
                                          <p:cBhvr>
                                            <p:cTn id="49" dur="1" fill="hold">
                                              <p:stCondLst>
                                                <p:cond delay="0"/>
                                              </p:stCondLst>
                                            </p:cTn>
                                            <p:tgtEl>
                                              <p:spTgt spid="158"/>
                                            </p:tgtEl>
                                            <p:attrNameLst>
                                              <p:attrName>style.visibility</p:attrName>
                                            </p:attrNameLst>
                                          </p:cBhvr>
                                          <p:to>
                                            <p:strVal val="visible"/>
                                          </p:to>
                                        </p:set>
                                      </p:childTnLst>
                                    </p:cTn>
                                  </p:par>
                                  <p:par>
                                    <p:cTn id="50" presetID="0" presetClass="path" presetSubtype="0" accel="50000" decel="50000" autoRev="1" fill="hold" grpId="0" nodeType="withEffect">
                                      <p:stCondLst>
                                        <p:cond delay="0"/>
                                      </p:stCondLst>
                                      <p:childTnLst>
                                        <p:animMotion origin="layout" path="M 1.875E-6 3.7037E-7 L -0.07383 -0.10833 L -0.27305 -0.32431 L -0.36211 -0.30718 L -0.46055 -0.37708 L -0.46055 -0.37685 " pathEditMode="relative" rAng="0" ptsTypes="AAAAAA">
                                          <p:cBhvr>
                                            <p:cTn id="51" dur="2000" fill="hold"/>
                                            <p:tgtEl>
                                              <p:spTgt spid="158"/>
                                            </p:tgtEl>
                                            <p:attrNameLst>
                                              <p:attrName>ppt_x</p:attrName>
                                              <p:attrName>ppt_y</p:attrName>
                                            </p:attrNameLst>
                                          </p:cBhvr>
                                          <p:rCtr x="-23034" y="-18866"/>
                                        </p:animMotion>
                                      </p:childTnLst>
                                    </p:cTn>
                                  </p:par>
                                </p:childTnLst>
                              </p:cTn>
                            </p:par>
                            <p:par>
                              <p:cTn id="52" fill="hold">
                                <p:stCondLst>
                                  <p:cond delay="17500"/>
                                </p:stCondLst>
                                <p:childTnLst>
                                  <p:par>
                                    <p:cTn id="53" presetID="1" presetClass="exit" presetSubtype="0" fill="hold" grpId="2" nodeType="afterEffect">
                                      <p:stCondLst>
                                        <p:cond delay="0"/>
                                      </p:stCondLst>
                                      <p:childTnLst>
                                        <p:set>
                                          <p:cBhvr>
                                            <p:cTn id="54" dur="1" fill="hold">
                                              <p:stCondLst>
                                                <p:cond delay="0"/>
                                              </p:stCondLst>
                                            </p:cTn>
                                            <p:tgtEl>
                                              <p:spTgt spid="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4" grpId="1" animBg="1"/>
          <p:bldP spid="144" grpId="2" animBg="1"/>
          <p:bldP spid="156" grpId="0" animBg="1"/>
          <p:bldP spid="156" grpId="1" animBg="1"/>
          <p:bldP spid="156" grpId="2" animBg="1"/>
          <p:bldP spid="157" grpId="0" animBg="1"/>
          <p:bldP spid="157" grpId="1" animBg="1"/>
          <p:bldP spid="157" grpId="2" animBg="1"/>
          <p:bldP spid="158" grpId="0" animBg="1"/>
          <p:bldP spid="158" grpId="1" animBg="1"/>
          <p:bldP spid="158" grpId="2" animBg="1"/>
          <p:bldP spid="109" grpId="0"/>
          <p:bldP spid="110" grpId="0"/>
          <p:bldP spid="1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1250" fill="hold"/>
                                            <p:tgtEl>
                                              <p:spTgt spid="109"/>
                                            </p:tgtEl>
                                            <p:attrNameLst>
                                              <p:attrName>ppt_x</p:attrName>
                                            </p:attrNameLst>
                                          </p:cBhvr>
                                          <p:tavLst>
                                            <p:tav tm="0">
                                              <p:val>
                                                <p:strVal val="0-#ppt_w/2"/>
                                              </p:val>
                                            </p:tav>
                                            <p:tav tm="100000">
                                              <p:val>
                                                <p:strVal val="#ppt_x"/>
                                              </p:val>
                                            </p:tav>
                                          </p:tavLst>
                                        </p:anim>
                                        <p:anim calcmode="lin" valueType="num">
                                          <p:cBhvr additive="base">
                                            <p:cTn id="8" dur="1250" fill="hold"/>
                                            <p:tgtEl>
                                              <p:spTgt spid="10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cBhvr additive="base">
                                            <p:cTn id="11" dur="750" fill="hold"/>
                                            <p:tgtEl>
                                              <p:spTgt spid="110"/>
                                            </p:tgtEl>
                                            <p:attrNameLst>
                                              <p:attrName>ppt_x</p:attrName>
                                            </p:attrNameLst>
                                          </p:cBhvr>
                                          <p:tavLst>
                                            <p:tav tm="0">
                                              <p:val>
                                                <p:strVal val="0-#ppt_w/2"/>
                                              </p:val>
                                            </p:tav>
                                            <p:tav tm="100000">
                                              <p:val>
                                                <p:strVal val="#ppt_x"/>
                                              </p:val>
                                            </p:tav>
                                          </p:tavLst>
                                        </p:anim>
                                        <p:anim calcmode="lin" valueType="num">
                                          <p:cBhvr additive="base">
                                            <p:cTn id="12" dur="750" fill="hold"/>
                                            <p:tgtEl>
                                              <p:spTgt spid="1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anim calcmode="lin" valueType="num">
                                          <p:cBhvr additive="base">
                                            <p:cTn id="15" dur="750" fill="hold"/>
                                            <p:tgtEl>
                                              <p:spTgt spid="112"/>
                                            </p:tgtEl>
                                            <p:attrNameLst>
                                              <p:attrName>ppt_x</p:attrName>
                                            </p:attrNameLst>
                                          </p:cBhvr>
                                          <p:tavLst>
                                            <p:tav tm="0">
                                              <p:val>
                                                <p:strVal val="0-#ppt_w/2"/>
                                              </p:val>
                                            </p:tav>
                                            <p:tav tm="100000">
                                              <p:val>
                                                <p:strVal val="#ppt_x"/>
                                              </p:val>
                                            </p:tav>
                                          </p:tavLst>
                                        </p:anim>
                                        <p:anim calcmode="lin" valueType="num">
                                          <p:cBhvr additive="base">
                                            <p:cTn id="16" dur="750" fill="hold"/>
                                            <p:tgtEl>
                                              <p:spTgt spid="112"/>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10" presetClass="entr" presetSubtype="0" fill="hold" nodeType="afterEffect">
                                      <p:stCondLst>
                                        <p:cond delay="0"/>
                                      </p:stCondLst>
                                      <p:childTnLst>
                                        <p:set>
                                          <p:cBhvr>
                                            <p:cTn id="19" dur="1" fill="hold">
                                              <p:stCondLst>
                                                <p:cond delay="0"/>
                                              </p:stCondLst>
                                            </p:cTn>
                                            <p:tgtEl>
                                              <p:spTgt spid="214"/>
                                            </p:tgtEl>
                                            <p:attrNameLst>
                                              <p:attrName>style.visibility</p:attrName>
                                            </p:attrNameLst>
                                          </p:cBhvr>
                                          <p:to>
                                            <p:strVal val="visible"/>
                                          </p:to>
                                        </p:set>
                                        <p:animEffect transition="in" filter="fade">
                                          <p:cBhvr>
                                            <p:cTn id="20" dur="500"/>
                                            <p:tgtEl>
                                              <p:spTgt spid="214"/>
                                            </p:tgtEl>
                                          </p:cBhvr>
                                        </p:animEffect>
                                      </p:childTnLst>
                                    </p:cTn>
                                  </p:par>
                                </p:childTnLst>
                              </p:cTn>
                            </p:par>
                            <p:par>
                              <p:cTn id="21" fill="hold">
                                <p:stCondLst>
                                  <p:cond delay="1750"/>
                                </p:stCondLst>
                                <p:childTnLst>
                                  <p:par>
                                    <p:cTn id="22" presetID="10" presetClass="entr" presetSubtype="0" fill="hold" nodeType="afterEffect">
                                      <p:stCondLst>
                                        <p:cond delay="0"/>
                                      </p:stCondLst>
                                      <p:childTnLst>
                                        <p:set>
                                          <p:cBhvr>
                                            <p:cTn id="23" dur="1" fill="hold">
                                              <p:stCondLst>
                                                <p:cond delay="0"/>
                                              </p:stCondLst>
                                            </p:cTn>
                                            <p:tgtEl>
                                              <p:spTgt spid="161"/>
                                            </p:tgtEl>
                                            <p:attrNameLst>
                                              <p:attrName>style.visibility</p:attrName>
                                            </p:attrNameLst>
                                          </p:cBhvr>
                                          <p:to>
                                            <p:strVal val="visible"/>
                                          </p:to>
                                        </p:set>
                                        <p:animEffect transition="in" filter="fade">
                                          <p:cBhvr>
                                            <p:cTn id="24" dur="500"/>
                                            <p:tgtEl>
                                              <p:spTgt spid="16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0" presetClass="path" presetSubtype="0" accel="50000" decel="50000" autoRev="1" fill="hold" grpId="0" nodeType="withEffect">
                                      <p:stCondLst>
                                        <p:cond delay="1500"/>
                                      </p:stCondLst>
                                      <p:childTnLst>
                                        <p:animMotion origin="layout" path="M 4.58333E-6 -3.7037E-7 L -0.07383 -0.10833 L -0.27305 -0.32431 L -0.36211 -0.30718 L -0.46055 -0.37708 L -0.46055 -0.37685 " pathEditMode="relative" rAng="0" ptsTypes="AAAAAA">
                                          <p:cBhvr>
                                            <p:cTn id="30" dur="2000" fill="hold"/>
                                            <p:tgtEl>
                                              <p:spTgt spid="144"/>
                                            </p:tgtEl>
                                            <p:attrNameLst>
                                              <p:attrName>ppt_x</p:attrName>
                                              <p:attrName>ppt_y</p:attrName>
                                            </p:attrNameLst>
                                          </p:cBhvr>
                                          <p:rCtr x="-23034" y="-18866"/>
                                        </p:animMotion>
                                      </p:childTnLst>
                                    </p:cTn>
                                  </p:par>
                                </p:childTnLst>
                              </p:cTn>
                            </p:par>
                            <p:par>
                              <p:cTn id="31" fill="hold">
                                <p:stCondLst>
                                  <p:cond delay="5500"/>
                                </p:stCondLst>
                                <p:childTnLst>
                                  <p:par>
                                    <p:cTn id="32" presetID="1" presetClass="exit" presetSubtype="0" fill="hold" grpId="2" nodeType="afterEffect">
                                      <p:stCondLst>
                                        <p:cond delay="0"/>
                                      </p:stCondLst>
                                      <p:childTnLst>
                                        <p:set>
                                          <p:cBhvr>
                                            <p:cTn id="33" dur="1" fill="hold">
                                              <p:stCondLst>
                                                <p:cond delay="0"/>
                                              </p:stCondLst>
                                            </p:cTn>
                                            <p:tgtEl>
                                              <p:spTgt spid="144"/>
                                            </p:tgtEl>
                                            <p:attrNameLst>
                                              <p:attrName>style.visibility</p:attrName>
                                            </p:attrNameLst>
                                          </p:cBhvr>
                                          <p:to>
                                            <p:strVal val="hidden"/>
                                          </p:to>
                                        </p:set>
                                      </p:childTnLst>
                                    </p:cTn>
                                  </p:par>
                                  <p:par>
                                    <p:cTn id="34" presetID="1" presetClass="entr" presetSubtype="0" fill="hold" grpId="1" nodeType="withEffect">
                                      <p:stCondLst>
                                        <p:cond delay="0"/>
                                      </p:stCondLst>
                                      <p:childTnLst>
                                        <p:set>
                                          <p:cBhvr>
                                            <p:cTn id="35" dur="1" fill="hold">
                                              <p:stCondLst>
                                                <p:cond delay="0"/>
                                              </p:stCondLst>
                                            </p:cTn>
                                            <p:tgtEl>
                                              <p:spTgt spid="156"/>
                                            </p:tgtEl>
                                            <p:attrNameLst>
                                              <p:attrName>style.visibility</p:attrName>
                                            </p:attrNameLst>
                                          </p:cBhvr>
                                          <p:to>
                                            <p:strVal val="visible"/>
                                          </p:to>
                                        </p:set>
                                      </p:childTnLst>
                                    </p:cTn>
                                  </p:par>
                                  <p:par>
                                    <p:cTn id="36" presetID="0" presetClass="path" presetSubtype="0" accel="50000" decel="50000" autoRev="1" fill="hold" grpId="0" nodeType="withEffect">
                                      <p:stCondLst>
                                        <p:cond delay="0"/>
                                      </p:stCondLst>
                                      <p:childTnLst>
                                        <p:animMotion origin="layout" path="M 1.875E-6 0 L -0.07383 -0.10833 L -0.27305 -0.32431 L -0.36211 -0.30718 L -0.46055 -0.37708 L -0.46055 -0.37685 " pathEditMode="relative" rAng="0" ptsTypes="AAAAAA">
                                          <p:cBhvr>
                                            <p:cTn id="37" dur="2000" fill="hold"/>
                                            <p:tgtEl>
                                              <p:spTgt spid="156"/>
                                            </p:tgtEl>
                                            <p:attrNameLst>
                                              <p:attrName>ppt_x</p:attrName>
                                              <p:attrName>ppt_y</p:attrName>
                                            </p:attrNameLst>
                                          </p:cBhvr>
                                          <p:rCtr x="-23034" y="-18866"/>
                                        </p:animMotion>
                                      </p:childTnLst>
                                    </p:cTn>
                                  </p:par>
                                </p:childTnLst>
                              </p:cTn>
                            </p:par>
                            <p:par>
                              <p:cTn id="38" fill="hold">
                                <p:stCondLst>
                                  <p:cond delay="9500"/>
                                </p:stCondLst>
                                <p:childTnLst>
                                  <p:par>
                                    <p:cTn id="39" presetID="1" presetClass="exit" presetSubtype="0" fill="hold" grpId="2" nodeType="afterEffect">
                                      <p:stCondLst>
                                        <p:cond delay="0"/>
                                      </p:stCondLst>
                                      <p:childTnLst>
                                        <p:set>
                                          <p:cBhvr>
                                            <p:cTn id="40" dur="1" fill="hold">
                                              <p:stCondLst>
                                                <p:cond delay="0"/>
                                              </p:stCondLst>
                                            </p:cTn>
                                            <p:tgtEl>
                                              <p:spTgt spid="156"/>
                                            </p:tgtEl>
                                            <p:attrNameLst>
                                              <p:attrName>style.visibility</p:attrName>
                                            </p:attrNameLst>
                                          </p:cBhvr>
                                          <p:to>
                                            <p:strVal val="hidden"/>
                                          </p:to>
                                        </p:set>
                                      </p:childTnLst>
                                    </p:cTn>
                                  </p:par>
                                  <p:par>
                                    <p:cTn id="41" presetID="1" presetClass="entr" presetSubtype="0" fill="hold" grpId="1" nodeType="withEffect">
                                      <p:stCondLst>
                                        <p:cond delay="0"/>
                                      </p:stCondLst>
                                      <p:childTnLst>
                                        <p:set>
                                          <p:cBhvr>
                                            <p:cTn id="42" dur="1" fill="hold">
                                              <p:stCondLst>
                                                <p:cond delay="0"/>
                                              </p:stCondLst>
                                            </p:cTn>
                                            <p:tgtEl>
                                              <p:spTgt spid="157"/>
                                            </p:tgtEl>
                                            <p:attrNameLst>
                                              <p:attrName>style.visibility</p:attrName>
                                            </p:attrNameLst>
                                          </p:cBhvr>
                                          <p:to>
                                            <p:strVal val="visible"/>
                                          </p:to>
                                        </p:set>
                                      </p:childTnLst>
                                    </p:cTn>
                                  </p:par>
                                  <p:par>
                                    <p:cTn id="43" presetID="0" presetClass="path" presetSubtype="0" accel="50000" decel="50000" autoRev="1" fill="hold" grpId="0" nodeType="withEffect">
                                      <p:stCondLst>
                                        <p:cond delay="0"/>
                                      </p:stCondLst>
                                      <p:childTnLst>
                                        <p:animMotion origin="layout" path="M 1.875E-6 3.7037E-7 L -0.07383 -0.10833 L -0.27305 -0.32431 L -0.36211 -0.30718 L -0.46055 -0.37708 L -0.46055 -0.37685 " pathEditMode="relative" rAng="0" ptsTypes="AAAAAA">
                                          <p:cBhvr>
                                            <p:cTn id="44" dur="2000" fill="hold"/>
                                            <p:tgtEl>
                                              <p:spTgt spid="157"/>
                                            </p:tgtEl>
                                            <p:attrNameLst>
                                              <p:attrName>ppt_x</p:attrName>
                                              <p:attrName>ppt_y</p:attrName>
                                            </p:attrNameLst>
                                          </p:cBhvr>
                                          <p:rCtr x="-23034" y="-18866"/>
                                        </p:animMotion>
                                      </p:childTnLst>
                                    </p:cTn>
                                  </p:par>
                                </p:childTnLst>
                              </p:cTn>
                            </p:par>
                            <p:par>
                              <p:cTn id="45" fill="hold">
                                <p:stCondLst>
                                  <p:cond delay="13500"/>
                                </p:stCondLst>
                                <p:childTnLst>
                                  <p:par>
                                    <p:cTn id="46" presetID="1" presetClass="exit" presetSubtype="0" fill="hold" grpId="2" nodeType="afterEffect">
                                      <p:stCondLst>
                                        <p:cond delay="0"/>
                                      </p:stCondLst>
                                      <p:childTnLst>
                                        <p:set>
                                          <p:cBhvr>
                                            <p:cTn id="47" dur="1" fill="hold">
                                              <p:stCondLst>
                                                <p:cond delay="0"/>
                                              </p:stCondLst>
                                            </p:cTn>
                                            <p:tgtEl>
                                              <p:spTgt spid="157"/>
                                            </p:tgtEl>
                                            <p:attrNameLst>
                                              <p:attrName>style.visibility</p:attrName>
                                            </p:attrNameLst>
                                          </p:cBhvr>
                                          <p:to>
                                            <p:strVal val="hidden"/>
                                          </p:to>
                                        </p:set>
                                      </p:childTnLst>
                                    </p:cTn>
                                  </p:par>
                                  <p:par>
                                    <p:cTn id="48" presetID="1" presetClass="entr" presetSubtype="0" fill="hold" grpId="1" nodeType="withEffect">
                                      <p:stCondLst>
                                        <p:cond delay="0"/>
                                      </p:stCondLst>
                                      <p:childTnLst>
                                        <p:set>
                                          <p:cBhvr>
                                            <p:cTn id="49" dur="1" fill="hold">
                                              <p:stCondLst>
                                                <p:cond delay="0"/>
                                              </p:stCondLst>
                                            </p:cTn>
                                            <p:tgtEl>
                                              <p:spTgt spid="158"/>
                                            </p:tgtEl>
                                            <p:attrNameLst>
                                              <p:attrName>style.visibility</p:attrName>
                                            </p:attrNameLst>
                                          </p:cBhvr>
                                          <p:to>
                                            <p:strVal val="visible"/>
                                          </p:to>
                                        </p:set>
                                      </p:childTnLst>
                                    </p:cTn>
                                  </p:par>
                                  <p:par>
                                    <p:cTn id="50" presetID="0" presetClass="path" presetSubtype="0" accel="50000" decel="50000" autoRev="1" fill="hold" grpId="0" nodeType="withEffect">
                                      <p:stCondLst>
                                        <p:cond delay="0"/>
                                      </p:stCondLst>
                                      <p:childTnLst>
                                        <p:animMotion origin="layout" path="M 1.875E-6 3.7037E-7 L -0.07383 -0.10833 L -0.27305 -0.32431 L -0.36211 -0.30718 L -0.46055 -0.37708 L -0.46055 -0.37685 " pathEditMode="relative" rAng="0" ptsTypes="AAAAAA">
                                          <p:cBhvr>
                                            <p:cTn id="51" dur="2000" fill="hold"/>
                                            <p:tgtEl>
                                              <p:spTgt spid="158"/>
                                            </p:tgtEl>
                                            <p:attrNameLst>
                                              <p:attrName>ppt_x</p:attrName>
                                              <p:attrName>ppt_y</p:attrName>
                                            </p:attrNameLst>
                                          </p:cBhvr>
                                          <p:rCtr x="-23034" y="-18866"/>
                                        </p:animMotion>
                                      </p:childTnLst>
                                    </p:cTn>
                                  </p:par>
                                </p:childTnLst>
                              </p:cTn>
                            </p:par>
                            <p:par>
                              <p:cTn id="52" fill="hold">
                                <p:stCondLst>
                                  <p:cond delay="17500"/>
                                </p:stCondLst>
                                <p:childTnLst>
                                  <p:par>
                                    <p:cTn id="53" presetID="1" presetClass="exit" presetSubtype="0" fill="hold" grpId="2" nodeType="afterEffect">
                                      <p:stCondLst>
                                        <p:cond delay="0"/>
                                      </p:stCondLst>
                                      <p:childTnLst>
                                        <p:set>
                                          <p:cBhvr>
                                            <p:cTn id="54" dur="1" fill="hold">
                                              <p:stCondLst>
                                                <p:cond delay="0"/>
                                              </p:stCondLst>
                                            </p:cTn>
                                            <p:tgtEl>
                                              <p:spTgt spid="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4" grpId="1" animBg="1"/>
          <p:bldP spid="144" grpId="2" animBg="1"/>
          <p:bldP spid="156" grpId="0" animBg="1"/>
          <p:bldP spid="156" grpId="1" animBg="1"/>
          <p:bldP spid="156" grpId="2" animBg="1"/>
          <p:bldP spid="157" grpId="0" animBg="1"/>
          <p:bldP spid="157" grpId="1" animBg="1"/>
          <p:bldP spid="157" grpId="2" animBg="1"/>
          <p:bldP spid="158" grpId="0" animBg="1"/>
          <p:bldP spid="158" grpId="1" animBg="1"/>
          <p:bldP spid="158" grpId="2" animBg="1"/>
          <p:bldP spid="109" grpId="0"/>
          <p:bldP spid="110" grpId="0"/>
          <p:bldP spid="11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ED5B470-AD87-4D84-8F89-2E1E07986E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5C3FB3-A5C8-44CE-AB2A-4266C7F78C05}" type="slidenum">
              <a:rPr kumimoji="0" lang="en-US" sz="1200" b="0" i="0" u="none" strike="noStrike" kern="1200" cap="none" spc="0" normalizeH="0" baseline="0" noProof="0" smtClean="0">
                <a:ln>
                  <a:noFill/>
                </a:ln>
                <a:solidFill>
                  <a:srgbClr val="0074AF"/>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74AF"/>
              </a:solidFill>
              <a:effectLst/>
              <a:uLnTx/>
              <a:uFillTx/>
              <a:ea typeface="+mn-ea"/>
              <a:cs typeface="+mn-cs"/>
            </a:endParaRPr>
          </a:p>
        </p:txBody>
      </p:sp>
      <p:pic>
        <p:nvPicPr>
          <p:cNvPr id="82" name="Graphic 81">
            <a:extLst>
              <a:ext uri="{FF2B5EF4-FFF2-40B4-BE49-F238E27FC236}">
                <a16:creationId xmlns="" xmlns:a16="http://schemas.microsoft.com/office/drawing/2014/main" id="{57BF0C6B-15A8-427C-9ACE-57831DDCF6BB}"/>
              </a:ext>
            </a:extLst>
          </p:cNvPr>
          <p:cNvPicPr>
            <a:picLocks noChangeAspect="1"/>
          </p:cNvPicPr>
          <p:nvPr/>
        </p:nvPicPr>
        <p:blipFill>
          <a:blip r:embed="rId2" cstate="screen">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09488" y="1171430"/>
            <a:ext cx="7586137" cy="3413589"/>
          </a:xfrm>
          <a:prstGeom prst="rect">
            <a:avLst/>
          </a:prstGeom>
        </p:spPr>
      </p:pic>
      <p:sp>
        <p:nvSpPr>
          <p:cNvPr id="84" name="Line 4">
            <a:extLst>
              <a:ext uri="{FF2B5EF4-FFF2-40B4-BE49-F238E27FC236}">
                <a16:creationId xmlns="" xmlns:a16="http://schemas.microsoft.com/office/drawing/2014/main" id="{ADDFE626-7E1F-4ED2-ADCC-B1D2FABD697F}"/>
              </a:ext>
            </a:extLst>
          </p:cNvPr>
          <p:cNvSpPr>
            <a:spLocks noChangeShapeType="1"/>
          </p:cNvSpPr>
          <p:nvPr/>
        </p:nvSpPr>
        <p:spPr bwMode="auto">
          <a:xfrm>
            <a:off x="7040880" y="3600449"/>
            <a:ext cx="1206026" cy="825427"/>
          </a:xfrm>
          <a:prstGeom prst="line">
            <a:avLst/>
          </a:prstGeom>
          <a:noFill/>
          <a:ln w="57150">
            <a:solidFill>
              <a:srgbClr val="B2B2B2"/>
            </a:solidFill>
            <a:prstDash val="sysDot"/>
            <a:round/>
            <a:headEnd/>
            <a:tailEnd/>
          </a:ln>
        </p:spPr>
        <p:txBody>
          <a:bodyPr wrap="none" lIns="81639" tIns="40819" rIns="81639" bIns="408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85" name="Line 6">
            <a:extLst>
              <a:ext uri="{FF2B5EF4-FFF2-40B4-BE49-F238E27FC236}">
                <a16:creationId xmlns="" xmlns:a16="http://schemas.microsoft.com/office/drawing/2014/main" id="{38BC8A3D-BE91-428F-AF67-AD3F9618B932}"/>
              </a:ext>
            </a:extLst>
          </p:cNvPr>
          <p:cNvSpPr>
            <a:spLocks noChangeShapeType="1"/>
          </p:cNvSpPr>
          <p:nvPr/>
        </p:nvSpPr>
        <p:spPr bwMode="auto">
          <a:xfrm>
            <a:off x="2494702" y="1900413"/>
            <a:ext cx="1021928" cy="483219"/>
          </a:xfrm>
          <a:prstGeom prst="line">
            <a:avLst/>
          </a:prstGeom>
          <a:noFill/>
          <a:ln w="57150">
            <a:solidFill>
              <a:srgbClr val="B2B2B2"/>
            </a:solidFill>
            <a:prstDash val="sysDot"/>
            <a:round/>
            <a:headEnd/>
            <a:tailEnd/>
          </a:ln>
        </p:spPr>
        <p:txBody>
          <a:bodyPr wrap="none" lIns="81639" tIns="40819" rIns="81639" bIns="408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nvGrpSpPr>
          <p:cNvPr id="86" name="Group 7">
            <a:extLst>
              <a:ext uri="{FF2B5EF4-FFF2-40B4-BE49-F238E27FC236}">
                <a16:creationId xmlns="" xmlns:a16="http://schemas.microsoft.com/office/drawing/2014/main" id="{E753FDB7-210D-4FE6-A3E4-4558423E03A6}"/>
              </a:ext>
            </a:extLst>
          </p:cNvPr>
          <p:cNvGrpSpPr>
            <a:grpSpLocks/>
          </p:cNvGrpSpPr>
          <p:nvPr/>
        </p:nvGrpSpPr>
        <p:grpSpPr bwMode="auto">
          <a:xfrm>
            <a:off x="3335298" y="2118785"/>
            <a:ext cx="669925" cy="555968"/>
            <a:chOff x="2190" y="1591"/>
            <a:chExt cx="281" cy="273"/>
          </a:xfrm>
        </p:grpSpPr>
        <p:sp>
          <p:nvSpPr>
            <p:cNvPr id="87" name="Oval 8">
              <a:extLst>
                <a:ext uri="{FF2B5EF4-FFF2-40B4-BE49-F238E27FC236}">
                  <a16:creationId xmlns="" xmlns:a16="http://schemas.microsoft.com/office/drawing/2014/main" id="{132979C9-9FAB-48C8-8CC0-046BA28DAB91}"/>
                </a:ext>
              </a:extLst>
            </p:cNvPr>
            <p:cNvSpPr>
              <a:spLocks noChangeArrowheads="1"/>
            </p:cNvSpPr>
            <p:nvPr/>
          </p:nvSpPr>
          <p:spPr bwMode="auto">
            <a:xfrm>
              <a:off x="2190" y="1591"/>
              <a:ext cx="281" cy="273"/>
            </a:xfrm>
            <a:prstGeom prst="ellipse">
              <a:avLst/>
            </a:prstGeom>
            <a:solidFill>
              <a:srgbClr val="5F5F5F">
                <a:alpha val="59999"/>
              </a:srgbClr>
            </a:solidFill>
            <a:ln w="19050">
              <a:solidFill>
                <a:srgbClr val="A5BECF"/>
              </a:solidFill>
              <a:round/>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88" name="Freeform 9">
              <a:extLst>
                <a:ext uri="{FF2B5EF4-FFF2-40B4-BE49-F238E27FC236}">
                  <a16:creationId xmlns="" xmlns:a16="http://schemas.microsoft.com/office/drawing/2014/main" id="{59FBDF38-543B-4C65-9D5A-AD496116C819}"/>
                </a:ext>
              </a:extLst>
            </p:cNvPr>
            <p:cNvSpPr>
              <a:spLocks/>
            </p:cNvSpPr>
            <p:nvPr/>
          </p:nvSpPr>
          <p:spPr bwMode="auto">
            <a:xfrm>
              <a:off x="2223" y="1592"/>
              <a:ext cx="205" cy="249"/>
            </a:xfrm>
            <a:custGeom>
              <a:avLst/>
              <a:gdLst>
                <a:gd name="T0" fmla="*/ 4 w 543"/>
                <a:gd name="T1" fmla="*/ 6 h 600"/>
                <a:gd name="T2" fmla="*/ 3 w 543"/>
                <a:gd name="T3" fmla="*/ 5 h 600"/>
                <a:gd name="T4" fmla="*/ 2 w 543"/>
                <a:gd name="T5" fmla="*/ 7 h 600"/>
                <a:gd name="T6" fmla="*/ 0 w 543"/>
                <a:gd name="T7" fmla="*/ 5 h 600"/>
                <a:gd name="T8" fmla="*/ 2 w 543"/>
                <a:gd name="T9" fmla="*/ 0 h 600"/>
                <a:gd name="T10" fmla="*/ 2 w 543"/>
                <a:gd name="T11" fmla="*/ 2 h 600"/>
                <a:gd name="T12" fmla="*/ 4 w 543"/>
                <a:gd name="T13" fmla="*/ 2 h 600"/>
                <a:gd name="T14" fmla="*/ 0 60000 65536"/>
                <a:gd name="T15" fmla="*/ 0 60000 65536"/>
                <a:gd name="T16" fmla="*/ 0 60000 65536"/>
                <a:gd name="T17" fmla="*/ 0 60000 65536"/>
                <a:gd name="T18" fmla="*/ 0 60000 65536"/>
                <a:gd name="T19" fmla="*/ 0 60000 65536"/>
                <a:gd name="T20" fmla="*/ 0 60000 65536"/>
                <a:gd name="T21" fmla="*/ 0 w 543"/>
                <a:gd name="T22" fmla="*/ 0 h 600"/>
                <a:gd name="T23" fmla="*/ 543 w 543"/>
                <a:gd name="T24" fmla="*/ 600 h 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3" h="600">
                  <a:moveTo>
                    <a:pt x="528" y="504"/>
                  </a:moveTo>
                  <a:lnTo>
                    <a:pt x="339" y="444"/>
                  </a:lnTo>
                  <a:lnTo>
                    <a:pt x="201" y="600"/>
                  </a:lnTo>
                  <a:lnTo>
                    <a:pt x="0" y="390"/>
                  </a:lnTo>
                  <a:lnTo>
                    <a:pt x="222" y="0"/>
                  </a:lnTo>
                  <a:lnTo>
                    <a:pt x="327" y="150"/>
                  </a:lnTo>
                  <a:lnTo>
                    <a:pt x="543" y="126"/>
                  </a:lnTo>
                </a:path>
              </a:pathLst>
            </a:custGeom>
            <a:noFill/>
            <a:ln w="9525">
              <a:solidFill>
                <a:srgbClr val="A5BEC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89" name="Freeform 10">
              <a:extLst>
                <a:ext uri="{FF2B5EF4-FFF2-40B4-BE49-F238E27FC236}">
                  <a16:creationId xmlns="" xmlns:a16="http://schemas.microsoft.com/office/drawing/2014/main" id="{D93E5576-2BA8-4F68-8584-A54E27A6A20B}"/>
                </a:ext>
              </a:extLst>
            </p:cNvPr>
            <p:cNvSpPr>
              <a:spLocks/>
            </p:cNvSpPr>
            <p:nvPr/>
          </p:nvSpPr>
          <p:spPr bwMode="auto">
            <a:xfrm>
              <a:off x="2214" y="1691"/>
              <a:ext cx="237" cy="94"/>
            </a:xfrm>
            <a:custGeom>
              <a:avLst/>
              <a:gdLst>
                <a:gd name="T0" fmla="*/ 0 w 600"/>
                <a:gd name="T1" fmla="*/ 0 h 243"/>
                <a:gd name="T2" fmla="*/ 2 w 600"/>
                <a:gd name="T3" fmla="*/ 2 h 243"/>
                <a:gd name="T4" fmla="*/ 3 w 600"/>
                <a:gd name="T5" fmla="*/ 2 h 243"/>
                <a:gd name="T6" fmla="*/ 6 w 600"/>
                <a:gd name="T7" fmla="*/ 2 h 243"/>
                <a:gd name="T8" fmla="*/ 0 60000 65536"/>
                <a:gd name="T9" fmla="*/ 0 60000 65536"/>
                <a:gd name="T10" fmla="*/ 0 60000 65536"/>
                <a:gd name="T11" fmla="*/ 0 60000 65536"/>
                <a:gd name="T12" fmla="*/ 0 w 600"/>
                <a:gd name="T13" fmla="*/ 0 h 243"/>
                <a:gd name="T14" fmla="*/ 600 w 600"/>
                <a:gd name="T15" fmla="*/ 243 h 243"/>
              </a:gdLst>
              <a:ahLst/>
              <a:cxnLst>
                <a:cxn ang="T8">
                  <a:pos x="T0" y="T1"/>
                </a:cxn>
                <a:cxn ang="T9">
                  <a:pos x="T2" y="T3"/>
                </a:cxn>
                <a:cxn ang="T10">
                  <a:pos x="T4" y="T5"/>
                </a:cxn>
                <a:cxn ang="T11">
                  <a:pos x="T6" y="T7"/>
                </a:cxn>
              </a:cxnLst>
              <a:rect l="T12" t="T13" r="T14" b="T15"/>
              <a:pathLst>
                <a:path w="600" h="243">
                  <a:moveTo>
                    <a:pt x="0" y="0"/>
                  </a:moveTo>
                  <a:lnTo>
                    <a:pt x="165" y="219"/>
                  </a:lnTo>
                  <a:lnTo>
                    <a:pt x="345" y="243"/>
                  </a:lnTo>
                  <a:lnTo>
                    <a:pt x="600" y="180"/>
                  </a:lnTo>
                </a:path>
              </a:pathLst>
            </a:custGeom>
            <a:noFill/>
            <a:ln w="9525">
              <a:solidFill>
                <a:srgbClr val="A5BEC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0" name="Freeform 11">
              <a:extLst>
                <a:ext uri="{FF2B5EF4-FFF2-40B4-BE49-F238E27FC236}">
                  <a16:creationId xmlns="" xmlns:a16="http://schemas.microsoft.com/office/drawing/2014/main" id="{77ABCE5D-1009-40FE-AD34-27E4FDB20508}"/>
                </a:ext>
              </a:extLst>
            </p:cNvPr>
            <p:cNvSpPr>
              <a:spLocks/>
            </p:cNvSpPr>
            <p:nvPr/>
          </p:nvSpPr>
          <p:spPr bwMode="auto">
            <a:xfrm>
              <a:off x="2341" y="1621"/>
              <a:ext cx="110" cy="79"/>
            </a:xfrm>
            <a:custGeom>
              <a:avLst/>
              <a:gdLst>
                <a:gd name="T0" fmla="*/ 3 w 279"/>
                <a:gd name="T1" fmla="*/ 2 h 207"/>
                <a:gd name="T2" fmla="*/ 0 w 279"/>
                <a:gd name="T3" fmla="*/ 1 h 207"/>
                <a:gd name="T4" fmla="*/ 1 w 279"/>
                <a:gd name="T5" fmla="*/ 0 h 207"/>
                <a:gd name="T6" fmla="*/ 0 60000 65536"/>
                <a:gd name="T7" fmla="*/ 0 60000 65536"/>
                <a:gd name="T8" fmla="*/ 0 60000 65536"/>
                <a:gd name="T9" fmla="*/ 0 w 279"/>
                <a:gd name="T10" fmla="*/ 0 h 207"/>
                <a:gd name="T11" fmla="*/ 279 w 279"/>
                <a:gd name="T12" fmla="*/ 207 h 207"/>
              </a:gdLst>
              <a:ahLst/>
              <a:cxnLst>
                <a:cxn ang="T6">
                  <a:pos x="T0" y="T1"/>
                </a:cxn>
                <a:cxn ang="T7">
                  <a:pos x="T2" y="T3"/>
                </a:cxn>
                <a:cxn ang="T8">
                  <a:pos x="T4" y="T5"/>
                </a:cxn>
              </a:cxnLst>
              <a:rect l="T9" t="T10" r="T11" b="T12"/>
              <a:pathLst>
                <a:path w="279" h="207">
                  <a:moveTo>
                    <a:pt x="279" y="207"/>
                  </a:moveTo>
                  <a:lnTo>
                    <a:pt x="0" y="114"/>
                  </a:lnTo>
                  <a:lnTo>
                    <a:pt x="111" y="0"/>
                  </a:lnTo>
                </a:path>
              </a:pathLst>
            </a:custGeom>
            <a:noFill/>
            <a:ln w="9525">
              <a:solidFill>
                <a:srgbClr val="A5BECF"/>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1" name="Rectangle 12">
              <a:extLst>
                <a:ext uri="{FF2B5EF4-FFF2-40B4-BE49-F238E27FC236}">
                  <a16:creationId xmlns="" xmlns:a16="http://schemas.microsoft.com/office/drawing/2014/main" id="{A079C268-A385-4D4E-9913-AB76911D68F7}"/>
                </a:ext>
              </a:extLst>
            </p:cNvPr>
            <p:cNvSpPr>
              <a:spLocks noChangeArrowheads="1"/>
            </p:cNvSpPr>
            <p:nvPr/>
          </p:nvSpPr>
          <p:spPr bwMode="auto">
            <a:xfrm>
              <a:off x="2269" y="1767"/>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2" name="Rectangle 13">
              <a:extLst>
                <a:ext uri="{FF2B5EF4-FFF2-40B4-BE49-F238E27FC236}">
                  <a16:creationId xmlns="" xmlns:a16="http://schemas.microsoft.com/office/drawing/2014/main" id="{FAF8A753-D332-4428-BDBA-ECACCCC90D34}"/>
                </a:ext>
              </a:extLst>
            </p:cNvPr>
            <p:cNvSpPr>
              <a:spLocks noChangeArrowheads="1"/>
            </p:cNvSpPr>
            <p:nvPr/>
          </p:nvSpPr>
          <p:spPr bwMode="auto">
            <a:xfrm>
              <a:off x="2207" y="1690"/>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3" name="Rectangle 14">
              <a:extLst>
                <a:ext uri="{FF2B5EF4-FFF2-40B4-BE49-F238E27FC236}">
                  <a16:creationId xmlns="" xmlns:a16="http://schemas.microsoft.com/office/drawing/2014/main" id="{A8435C37-02F2-4CAB-95F5-8CA3D55E5D93}"/>
                </a:ext>
              </a:extLst>
            </p:cNvPr>
            <p:cNvSpPr>
              <a:spLocks noChangeArrowheads="1"/>
            </p:cNvSpPr>
            <p:nvPr/>
          </p:nvSpPr>
          <p:spPr bwMode="auto">
            <a:xfrm>
              <a:off x="2313" y="1596"/>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4" name="Rectangle 15">
              <a:extLst>
                <a:ext uri="{FF2B5EF4-FFF2-40B4-BE49-F238E27FC236}">
                  <a16:creationId xmlns="" xmlns:a16="http://schemas.microsoft.com/office/drawing/2014/main" id="{4B75AD5E-CF7A-4B2B-BB13-44EE458E0341}"/>
                </a:ext>
              </a:extLst>
            </p:cNvPr>
            <p:cNvSpPr>
              <a:spLocks noChangeArrowheads="1"/>
            </p:cNvSpPr>
            <p:nvPr/>
          </p:nvSpPr>
          <p:spPr bwMode="auto">
            <a:xfrm>
              <a:off x="2206" y="1755"/>
              <a:ext cx="18" cy="16"/>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5" name="Rectangle 16">
              <a:extLst>
                <a:ext uri="{FF2B5EF4-FFF2-40B4-BE49-F238E27FC236}">
                  <a16:creationId xmlns="" xmlns:a16="http://schemas.microsoft.com/office/drawing/2014/main" id="{130C6041-1E30-4C24-82F1-C420F62FC82C}"/>
                </a:ext>
              </a:extLst>
            </p:cNvPr>
            <p:cNvSpPr>
              <a:spLocks noChangeArrowheads="1"/>
            </p:cNvSpPr>
            <p:nvPr/>
          </p:nvSpPr>
          <p:spPr bwMode="auto">
            <a:xfrm>
              <a:off x="2284" y="1834"/>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6" name="Rectangle 17">
              <a:extLst>
                <a:ext uri="{FF2B5EF4-FFF2-40B4-BE49-F238E27FC236}">
                  <a16:creationId xmlns="" xmlns:a16="http://schemas.microsoft.com/office/drawing/2014/main" id="{01F37332-87BC-49D8-9DD5-93270CC335C6}"/>
                </a:ext>
              </a:extLst>
            </p:cNvPr>
            <p:cNvSpPr>
              <a:spLocks noChangeArrowheads="1"/>
            </p:cNvSpPr>
            <p:nvPr/>
          </p:nvSpPr>
          <p:spPr bwMode="auto">
            <a:xfrm>
              <a:off x="2337" y="1775"/>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7" name="Rectangle 18">
              <a:extLst>
                <a:ext uri="{FF2B5EF4-FFF2-40B4-BE49-F238E27FC236}">
                  <a16:creationId xmlns="" xmlns:a16="http://schemas.microsoft.com/office/drawing/2014/main" id="{6B9C17B0-0410-4EE5-9639-0CCD31260618}"/>
                </a:ext>
              </a:extLst>
            </p:cNvPr>
            <p:cNvSpPr>
              <a:spLocks noChangeArrowheads="1"/>
            </p:cNvSpPr>
            <p:nvPr/>
          </p:nvSpPr>
          <p:spPr bwMode="auto">
            <a:xfrm>
              <a:off x="2413" y="1798"/>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8" name="Rectangle 19">
              <a:extLst>
                <a:ext uri="{FF2B5EF4-FFF2-40B4-BE49-F238E27FC236}">
                  <a16:creationId xmlns="" xmlns:a16="http://schemas.microsoft.com/office/drawing/2014/main" id="{C680886B-6E17-4F98-B221-CD05114BDE82}"/>
                </a:ext>
              </a:extLst>
            </p:cNvPr>
            <p:cNvSpPr>
              <a:spLocks noChangeArrowheads="1"/>
            </p:cNvSpPr>
            <p:nvPr/>
          </p:nvSpPr>
          <p:spPr bwMode="auto">
            <a:xfrm>
              <a:off x="2418" y="1651"/>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99" name="Rectangle 20">
              <a:extLst>
                <a:ext uri="{FF2B5EF4-FFF2-40B4-BE49-F238E27FC236}">
                  <a16:creationId xmlns="" xmlns:a16="http://schemas.microsoft.com/office/drawing/2014/main" id="{DA1F999D-9C68-410B-9BA4-ECE9AA84DF1E}"/>
                </a:ext>
              </a:extLst>
            </p:cNvPr>
            <p:cNvSpPr>
              <a:spLocks noChangeArrowheads="1"/>
            </p:cNvSpPr>
            <p:nvPr/>
          </p:nvSpPr>
          <p:spPr bwMode="auto">
            <a:xfrm>
              <a:off x="2333" y="1659"/>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00" name="Rectangle 21">
              <a:extLst>
                <a:ext uri="{FF2B5EF4-FFF2-40B4-BE49-F238E27FC236}">
                  <a16:creationId xmlns="" xmlns:a16="http://schemas.microsoft.com/office/drawing/2014/main" id="{52D639A5-E2F8-44CF-BC18-7962F5217900}"/>
                </a:ext>
              </a:extLst>
            </p:cNvPr>
            <p:cNvSpPr>
              <a:spLocks noChangeArrowheads="1"/>
            </p:cNvSpPr>
            <p:nvPr/>
          </p:nvSpPr>
          <p:spPr bwMode="auto">
            <a:xfrm>
              <a:off x="2377" y="1613"/>
              <a:ext cx="17" cy="16"/>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01" name="Rectangle 22">
              <a:extLst>
                <a:ext uri="{FF2B5EF4-FFF2-40B4-BE49-F238E27FC236}">
                  <a16:creationId xmlns="" xmlns:a16="http://schemas.microsoft.com/office/drawing/2014/main" id="{25717FAE-F224-4BC9-A699-FF5468CE1811}"/>
                </a:ext>
              </a:extLst>
            </p:cNvPr>
            <p:cNvSpPr>
              <a:spLocks noChangeArrowheads="1"/>
            </p:cNvSpPr>
            <p:nvPr/>
          </p:nvSpPr>
          <p:spPr bwMode="auto">
            <a:xfrm>
              <a:off x="2444" y="1692"/>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02" name="Rectangle 23">
              <a:extLst>
                <a:ext uri="{FF2B5EF4-FFF2-40B4-BE49-F238E27FC236}">
                  <a16:creationId xmlns="" xmlns:a16="http://schemas.microsoft.com/office/drawing/2014/main" id="{633818C9-6CF0-4FE5-9123-B1C8EB21D3D3}"/>
                </a:ext>
              </a:extLst>
            </p:cNvPr>
            <p:cNvSpPr>
              <a:spLocks noChangeArrowheads="1"/>
            </p:cNvSpPr>
            <p:nvPr/>
          </p:nvSpPr>
          <p:spPr bwMode="auto">
            <a:xfrm>
              <a:off x="2441" y="1751"/>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grpSp>
        <p:nvGrpSpPr>
          <p:cNvPr id="120" name="Group 42">
            <a:extLst>
              <a:ext uri="{FF2B5EF4-FFF2-40B4-BE49-F238E27FC236}">
                <a16:creationId xmlns="" xmlns:a16="http://schemas.microsoft.com/office/drawing/2014/main" id="{697D2355-75D2-4759-A97A-F3BD1DD276E3}"/>
              </a:ext>
            </a:extLst>
          </p:cNvPr>
          <p:cNvGrpSpPr>
            <a:grpSpLocks/>
          </p:cNvGrpSpPr>
          <p:nvPr/>
        </p:nvGrpSpPr>
        <p:grpSpPr bwMode="auto">
          <a:xfrm>
            <a:off x="3545432" y="2465947"/>
            <a:ext cx="3670300" cy="1257300"/>
            <a:chOff x="1756" y="1428"/>
            <a:chExt cx="2312" cy="1056"/>
          </a:xfrm>
        </p:grpSpPr>
        <p:grpSp>
          <p:nvGrpSpPr>
            <p:cNvPr id="121" name="Group 43">
              <a:extLst>
                <a:ext uri="{FF2B5EF4-FFF2-40B4-BE49-F238E27FC236}">
                  <a16:creationId xmlns="" xmlns:a16="http://schemas.microsoft.com/office/drawing/2014/main" id="{D11B6850-6C27-4B6B-B20B-11CB217BE590}"/>
                </a:ext>
              </a:extLst>
            </p:cNvPr>
            <p:cNvGrpSpPr>
              <a:grpSpLocks/>
            </p:cNvGrpSpPr>
            <p:nvPr/>
          </p:nvGrpSpPr>
          <p:grpSpPr bwMode="auto">
            <a:xfrm>
              <a:off x="1843" y="1907"/>
              <a:ext cx="27" cy="69"/>
              <a:chOff x="2206" y="1690"/>
              <a:chExt cx="18" cy="81"/>
            </a:xfrm>
          </p:grpSpPr>
          <p:sp>
            <p:nvSpPr>
              <p:cNvPr id="124" name="Rectangle 49">
                <a:extLst>
                  <a:ext uri="{FF2B5EF4-FFF2-40B4-BE49-F238E27FC236}">
                    <a16:creationId xmlns="" xmlns:a16="http://schemas.microsoft.com/office/drawing/2014/main" id="{0D70C6EC-0691-4F68-B8D4-544C8DA7E37A}"/>
                  </a:ext>
                </a:extLst>
              </p:cNvPr>
              <p:cNvSpPr>
                <a:spLocks noChangeArrowheads="1"/>
              </p:cNvSpPr>
              <p:nvPr/>
            </p:nvSpPr>
            <p:spPr bwMode="auto">
              <a:xfrm>
                <a:off x="2207" y="1690"/>
                <a:ext cx="17" cy="17"/>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25" name="Rectangle 51">
                <a:extLst>
                  <a:ext uri="{FF2B5EF4-FFF2-40B4-BE49-F238E27FC236}">
                    <a16:creationId xmlns="" xmlns:a16="http://schemas.microsoft.com/office/drawing/2014/main" id="{4DECADE4-B53A-48ED-94AC-6075C1A126F9}"/>
                  </a:ext>
                </a:extLst>
              </p:cNvPr>
              <p:cNvSpPr>
                <a:spLocks noChangeArrowheads="1"/>
              </p:cNvSpPr>
              <p:nvPr/>
            </p:nvSpPr>
            <p:spPr bwMode="auto">
              <a:xfrm>
                <a:off x="2206" y="1755"/>
                <a:ext cx="18" cy="16"/>
              </a:xfrm>
              <a:prstGeom prst="rect">
                <a:avLst/>
              </a:prstGeom>
              <a:noFill/>
              <a:ln w="28575">
                <a:solidFill>
                  <a:srgbClr val="A5BECF"/>
                </a:solidFill>
                <a:miter lim="800000"/>
                <a:headEnd/>
                <a:tailEnd/>
              </a:ln>
            </p:spPr>
            <p:txBody>
              <a:bodyPr wrap="none"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sp>
          <p:nvSpPr>
            <p:cNvPr id="122" name="Line 60">
              <a:extLst>
                <a:ext uri="{FF2B5EF4-FFF2-40B4-BE49-F238E27FC236}">
                  <a16:creationId xmlns="" xmlns:a16="http://schemas.microsoft.com/office/drawing/2014/main" id="{6AB9331D-FB8C-4C3F-AAD8-395B244EEA4D}"/>
                </a:ext>
              </a:extLst>
            </p:cNvPr>
            <p:cNvSpPr>
              <a:spLocks noChangeShapeType="1"/>
            </p:cNvSpPr>
            <p:nvPr/>
          </p:nvSpPr>
          <p:spPr bwMode="auto">
            <a:xfrm flipH="1">
              <a:off x="1756" y="1428"/>
              <a:ext cx="56" cy="547"/>
            </a:xfrm>
            <a:prstGeom prst="line">
              <a:avLst/>
            </a:prstGeom>
            <a:noFill/>
            <a:ln w="50800">
              <a:solidFill>
                <a:schemeClr val="accent2"/>
              </a:solidFill>
              <a:prstDash val="sys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23" name="Line 61">
              <a:extLst>
                <a:ext uri="{FF2B5EF4-FFF2-40B4-BE49-F238E27FC236}">
                  <a16:creationId xmlns="" xmlns:a16="http://schemas.microsoft.com/office/drawing/2014/main" id="{A928610F-6081-4D89-BCC2-2F382BE94DE1}"/>
                </a:ext>
              </a:extLst>
            </p:cNvPr>
            <p:cNvSpPr>
              <a:spLocks noChangeShapeType="1"/>
            </p:cNvSpPr>
            <p:nvPr/>
          </p:nvSpPr>
          <p:spPr bwMode="auto">
            <a:xfrm flipH="1" flipV="1">
              <a:off x="1796" y="2073"/>
              <a:ext cx="2272" cy="411"/>
            </a:xfrm>
            <a:prstGeom prst="line">
              <a:avLst/>
            </a:prstGeom>
            <a:noFill/>
            <a:ln w="50800">
              <a:solidFill>
                <a:schemeClr val="accent2"/>
              </a:solidFill>
              <a:prstDash val="sys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grpSp>
      <p:sp>
        <p:nvSpPr>
          <p:cNvPr id="126" name="Line 80">
            <a:extLst>
              <a:ext uri="{FF2B5EF4-FFF2-40B4-BE49-F238E27FC236}">
                <a16:creationId xmlns="" xmlns:a16="http://schemas.microsoft.com/office/drawing/2014/main" id="{7593B3D3-A273-458B-A285-BFA2DF9CD834}"/>
              </a:ext>
            </a:extLst>
          </p:cNvPr>
          <p:cNvSpPr>
            <a:spLocks noChangeShapeType="1"/>
          </p:cNvSpPr>
          <p:nvPr/>
        </p:nvSpPr>
        <p:spPr bwMode="auto">
          <a:xfrm flipH="1" flipV="1">
            <a:off x="4720601" y="2265180"/>
            <a:ext cx="2301229" cy="1306696"/>
          </a:xfrm>
          <a:prstGeom prst="line">
            <a:avLst/>
          </a:prstGeom>
          <a:noFill/>
          <a:ln w="50800">
            <a:solidFill>
              <a:schemeClr val="accent2"/>
            </a:solidFill>
            <a:prstDash val="sysDot"/>
            <a:round/>
            <a:headEnd/>
            <a:tailEnd/>
          </a:ln>
        </p:spPr>
        <p:txBody>
          <a:bodyPr lIns="81639" tIns="40819" rIns="81639" bIns="408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27" name="Line 81">
            <a:extLst>
              <a:ext uri="{FF2B5EF4-FFF2-40B4-BE49-F238E27FC236}">
                <a16:creationId xmlns="" xmlns:a16="http://schemas.microsoft.com/office/drawing/2014/main" id="{F9E5A4A7-5E08-4FF2-8DC9-241BBE0BDB04}"/>
              </a:ext>
            </a:extLst>
          </p:cNvPr>
          <p:cNvSpPr>
            <a:spLocks noChangeShapeType="1"/>
          </p:cNvSpPr>
          <p:nvPr/>
        </p:nvSpPr>
        <p:spPr bwMode="auto">
          <a:xfrm flipV="1">
            <a:off x="3695652" y="2176895"/>
            <a:ext cx="1005899" cy="135964"/>
          </a:xfrm>
          <a:prstGeom prst="line">
            <a:avLst/>
          </a:prstGeom>
          <a:noFill/>
          <a:ln w="50800">
            <a:solidFill>
              <a:schemeClr val="accent2"/>
            </a:solidFill>
            <a:prstDash val="sysDot"/>
            <a:round/>
            <a:headEnd/>
            <a:tailEnd/>
          </a:ln>
        </p:spPr>
        <p:txBody>
          <a:bodyPr lIns="81639" tIns="40819" rIns="81639" bIns="408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28" name="Rectangle 82">
            <a:extLst>
              <a:ext uri="{FF2B5EF4-FFF2-40B4-BE49-F238E27FC236}">
                <a16:creationId xmlns="" xmlns:a16="http://schemas.microsoft.com/office/drawing/2014/main" id="{E7DE5866-C3CA-499E-82B8-52CDAB3B8858}"/>
              </a:ext>
            </a:extLst>
          </p:cNvPr>
          <p:cNvSpPr>
            <a:spLocks noChangeArrowheads="1"/>
          </p:cNvSpPr>
          <p:nvPr/>
        </p:nvSpPr>
        <p:spPr bwMode="auto">
          <a:xfrm>
            <a:off x="5481888" y="2438542"/>
            <a:ext cx="759587" cy="32865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ea typeface="+mn-ea"/>
                <a:cs typeface="+mn-cs"/>
              </a:rPr>
              <a:t>100ms</a:t>
            </a:r>
            <a:endParaRPr kumimoji="0" lang="en-US" sz="1600"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29" name="Rectangle 84">
            <a:extLst>
              <a:ext uri="{FF2B5EF4-FFF2-40B4-BE49-F238E27FC236}">
                <a16:creationId xmlns="" xmlns:a16="http://schemas.microsoft.com/office/drawing/2014/main" id="{EDF0ACF3-D148-4841-9966-8F82B3F84C0E}"/>
              </a:ext>
            </a:extLst>
          </p:cNvPr>
          <p:cNvSpPr>
            <a:spLocks noChangeArrowheads="1"/>
          </p:cNvSpPr>
          <p:nvPr/>
        </p:nvSpPr>
        <p:spPr bwMode="auto">
          <a:xfrm>
            <a:off x="4326519" y="3404154"/>
            <a:ext cx="759587" cy="32865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ea typeface="+mn-ea"/>
                <a:cs typeface="+mn-cs"/>
              </a:rPr>
              <a:t>255ms</a:t>
            </a:r>
            <a:endParaRPr kumimoji="0" lang="en-US" sz="1600"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30" name="Rectangle 85">
            <a:extLst>
              <a:ext uri="{FF2B5EF4-FFF2-40B4-BE49-F238E27FC236}">
                <a16:creationId xmlns="" xmlns:a16="http://schemas.microsoft.com/office/drawing/2014/main" id="{41308271-DBAA-41F1-81B5-D62EEC5AF85D}"/>
              </a:ext>
            </a:extLst>
          </p:cNvPr>
          <p:cNvSpPr>
            <a:spLocks noChangeArrowheads="1"/>
          </p:cNvSpPr>
          <p:nvPr/>
        </p:nvSpPr>
        <p:spPr bwMode="auto">
          <a:xfrm>
            <a:off x="7282828" y="3319604"/>
            <a:ext cx="648980" cy="32865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ea typeface="+mn-ea"/>
                <a:cs typeface="+mn-cs"/>
              </a:rPr>
              <a:t>15ms</a:t>
            </a:r>
            <a:endParaRPr kumimoji="0" lang="en-US" sz="1600"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31" name="Rectangle 86">
            <a:extLst>
              <a:ext uri="{FF2B5EF4-FFF2-40B4-BE49-F238E27FC236}">
                <a16:creationId xmlns="" xmlns:a16="http://schemas.microsoft.com/office/drawing/2014/main" id="{9ADFCB68-7550-410F-A7AC-2C075BCDD64A}"/>
              </a:ext>
            </a:extLst>
          </p:cNvPr>
          <p:cNvSpPr>
            <a:spLocks noChangeArrowheads="1"/>
          </p:cNvSpPr>
          <p:nvPr/>
        </p:nvSpPr>
        <p:spPr bwMode="auto">
          <a:xfrm>
            <a:off x="2653871" y="1764499"/>
            <a:ext cx="648980" cy="32865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50000"/>
                  </a:srgbClr>
                </a:solidFill>
                <a:effectLst/>
                <a:uLnTx/>
                <a:uFillTx/>
                <a:ea typeface="+mn-ea"/>
                <a:cs typeface="+mn-cs"/>
              </a:rPr>
              <a:t>10ms</a:t>
            </a:r>
            <a:endParaRPr kumimoji="0" lang="en-US" sz="1600" b="0" i="0" u="none" strike="noStrike" kern="1200" cap="none" spc="0" normalizeH="0" baseline="0" noProof="0" dirty="0">
              <a:ln>
                <a:noFill/>
              </a:ln>
              <a:solidFill>
                <a:srgbClr val="000000">
                  <a:lumMod val="50000"/>
                </a:srgbClr>
              </a:solidFill>
              <a:effectLst/>
              <a:uLnTx/>
              <a:uFillTx/>
              <a:ea typeface="+mn-ea"/>
              <a:cs typeface="+mn-cs"/>
            </a:endParaRPr>
          </a:p>
        </p:txBody>
      </p:sp>
      <p:sp>
        <p:nvSpPr>
          <p:cNvPr id="133" name="Oval 88">
            <a:extLst>
              <a:ext uri="{FF2B5EF4-FFF2-40B4-BE49-F238E27FC236}">
                <a16:creationId xmlns="" xmlns:a16="http://schemas.microsoft.com/office/drawing/2014/main" id="{3C8BC839-E9D6-4083-B136-5B3A85E9CCB5}"/>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4" name="Oval 89">
            <a:extLst>
              <a:ext uri="{FF2B5EF4-FFF2-40B4-BE49-F238E27FC236}">
                <a16:creationId xmlns="" xmlns:a16="http://schemas.microsoft.com/office/drawing/2014/main" id="{19C22E04-9C3E-4AD1-AB40-A8DC1848E3DB}"/>
              </a:ext>
            </a:extLst>
          </p:cNvPr>
          <p:cNvSpPr>
            <a:spLocks noChangeArrowheads="1"/>
          </p:cNvSpPr>
          <p:nvPr/>
        </p:nvSpPr>
        <p:spPr bwMode="auto">
          <a:xfrm>
            <a:off x="6801168" y="3444479"/>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5" name="Oval 90">
            <a:extLst>
              <a:ext uri="{FF2B5EF4-FFF2-40B4-BE49-F238E27FC236}">
                <a16:creationId xmlns="" xmlns:a16="http://schemas.microsoft.com/office/drawing/2014/main" id="{18B28BB3-FB09-4738-980A-B914EB23B492}"/>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6" name="Oval 91">
            <a:extLst>
              <a:ext uri="{FF2B5EF4-FFF2-40B4-BE49-F238E27FC236}">
                <a16:creationId xmlns="" xmlns:a16="http://schemas.microsoft.com/office/drawing/2014/main" id="{6D5C3066-609A-40EA-8571-1BB8201F1FC8}"/>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7" name="Oval 92">
            <a:extLst>
              <a:ext uri="{FF2B5EF4-FFF2-40B4-BE49-F238E27FC236}">
                <a16:creationId xmlns="" xmlns:a16="http://schemas.microsoft.com/office/drawing/2014/main" id="{029CECC3-2D07-48E7-95A4-92D62E12E092}"/>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8" name="Oval 93">
            <a:extLst>
              <a:ext uri="{FF2B5EF4-FFF2-40B4-BE49-F238E27FC236}">
                <a16:creationId xmlns="" xmlns:a16="http://schemas.microsoft.com/office/drawing/2014/main" id="{277A132A-EE4E-4C30-8390-D5614C20B3FA}"/>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39" name="Oval 94">
            <a:extLst>
              <a:ext uri="{FF2B5EF4-FFF2-40B4-BE49-F238E27FC236}">
                <a16:creationId xmlns="" xmlns:a16="http://schemas.microsoft.com/office/drawing/2014/main" id="{18E1FCD7-52D0-43A2-BAB5-AE8EF4AFF5B1}"/>
              </a:ext>
            </a:extLst>
          </p:cNvPr>
          <p:cNvSpPr>
            <a:spLocks noChangeArrowheads="1"/>
          </p:cNvSpPr>
          <p:nvPr/>
        </p:nvSpPr>
        <p:spPr bwMode="auto">
          <a:xfrm>
            <a:off x="4691380" y="2249092"/>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0" name="Oval 95">
            <a:extLst>
              <a:ext uri="{FF2B5EF4-FFF2-40B4-BE49-F238E27FC236}">
                <a16:creationId xmlns="" xmlns:a16="http://schemas.microsoft.com/office/drawing/2014/main" id="{98F4B866-AF45-40E1-858C-704034813316}"/>
              </a:ext>
            </a:extLst>
          </p:cNvPr>
          <p:cNvSpPr>
            <a:spLocks noChangeArrowheads="1"/>
          </p:cNvSpPr>
          <p:nvPr/>
        </p:nvSpPr>
        <p:spPr bwMode="auto">
          <a:xfrm>
            <a:off x="6794818" y="3439717"/>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1" name="Oval 96">
            <a:extLst>
              <a:ext uri="{FF2B5EF4-FFF2-40B4-BE49-F238E27FC236}">
                <a16:creationId xmlns="" xmlns:a16="http://schemas.microsoft.com/office/drawing/2014/main" id="{64E0E37E-AB76-4019-809D-146E9316D824}"/>
              </a:ext>
            </a:extLst>
          </p:cNvPr>
          <p:cNvSpPr>
            <a:spLocks noChangeArrowheads="1"/>
          </p:cNvSpPr>
          <p:nvPr/>
        </p:nvSpPr>
        <p:spPr bwMode="auto">
          <a:xfrm>
            <a:off x="6794818" y="3439717"/>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2" name="Oval 97">
            <a:extLst>
              <a:ext uri="{FF2B5EF4-FFF2-40B4-BE49-F238E27FC236}">
                <a16:creationId xmlns="" xmlns:a16="http://schemas.microsoft.com/office/drawing/2014/main" id="{68EEF250-6285-42E0-87B9-777457CBE2EF}"/>
              </a:ext>
            </a:extLst>
          </p:cNvPr>
          <p:cNvSpPr>
            <a:spLocks noChangeArrowheads="1"/>
          </p:cNvSpPr>
          <p:nvPr/>
        </p:nvSpPr>
        <p:spPr bwMode="auto">
          <a:xfrm>
            <a:off x="6794818" y="3433763"/>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3" name="Oval 98">
            <a:extLst>
              <a:ext uri="{FF2B5EF4-FFF2-40B4-BE49-F238E27FC236}">
                <a16:creationId xmlns="" xmlns:a16="http://schemas.microsoft.com/office/drawing/2014/main" id="{00A5FDC2-4C27-486B-926F-98184ED1A4CD}"/>
              </a:ext>
            </a:extLst>
          </p:cNvPr>
          <p:cNvSpPr>
            <a:spLocks noChangeArrowheads="1"/>
          </p:cNvSpPr>
          <p:nvPr/>
        </p:nvSpPr>
        <p:spPr bwMode="auto">
          <a:xfrm>
            <a:off x="6794818" y="3439717"/>
            <a:ext cx="152400" cy="114300"/>
          </a:xfrm>
          <a:prstGeom prst="ellipse">
            <a:avLst/>
          </a:prstGeom>
          <a:solidFill>
            <a:srgbClr val="00FF00"/>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46" name="Rectangle 113">
            <a:extLst>
              <a:ext uri="{FF2B5EF4-FFF2-40B4-BE49-F238E27FC236}">
                <a16:creationId xmlns="" xmlns:a16="http://schemas.microsoft.com/office/drawing/2014/main" id="{1583534A-0CC0-4341-BF9E-83CEECE38AAA}"/>
              </a:ext>
            </a:extLst>
          </p:cNvPr>
          <p:cNvSpPr>
            <a:spLocks noChangeArrowheads="1"/>
          </p:cNvSpPr>
          <p:nvPr/>
        </p:nvSpPr>
        <p:spPr bwMode="auto">
          <a:xfrm>
            <a:off x="1729464" y="1071181"/>
            <a:ext cx="1045948" cy="274796"/>
          </a:xfrm>
          <a:prstGeom prst="rect">
            <a:avLst/>
          </a:prstGeom>
          <a:noFill/>
          <a:ln w="9525">
            <a:noFill/>
            <a:miter lim="800000"/>
            <a:headEnd/>
            <a:tailEnd/>
          </a:ln>
        </p:spPr>
        <p:txBody>
          <a:bodyPr wrap="none" lIns="81639" tIns="40819" rIns="81639" bIns="40819">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0000">
                    <a:lumMod val="50000"/>
                  </a:srgbClr>
                </a:solidFill>
                <a:effectLst/>
                <a:uLnTx/>
                <a:uFillTx/>
                <a:ea typeface="+mn-ea"/>
                <a:cs typeface="+mn-cs"/>
              </a:rPr>
              <a:t>Our Servers</a:t>
            </a:r>
          </a:p>
        </p:txBody>
      </p:sp>
      <p:pic>
        <p:nvPicPr>
          <p:cNvPr id="147" name="Picture 146">
            <a:extLst>
              <a:ext uri="{FF2B5EF4-FFF2-40B4-BE49-F238E27FC236}">
                <a16:creationId xmlns="" xmlns:a16="http://schemas.microsoft.com/office/drawing/2014/main" id="{88B355E0-13BE-478B-876E-8812AFE51329}"/>
              </a:ext>
            </a:extLst>
          </p:cNvPr>
          <p:cNvPicPr>
            <a:picLocks noChangeAspect="1"/>
          </p:cNvPicPr>
          <p:nvPr/>
        </p:nvPicPr>
        <p:blipFill>
          <a:blip r:embed="rId4"/>
          <a:stretch>
            <a:fillRect/>
          </a:stretch>
        </p:blipFill>
        <p:spPr>
          <a:xfrm>
            <a:off x="8297907" y="4189228"/>
            <a:ext cx="1480907" cy="1219758"/>
          </a:xfrm>
          <a:prstGeom prst="rect">
            <a:avLst/>
          </a:prstGeom>
        </p:spPr>
      </p:pic>
      <p:pic>
        <p:nvPicPr>
          <p:cNvPr id="148" name="Graphic 147" descr="User">
            <a:extLst>
              <a:ext uri="{FF2B5EF4-FFF2-40B4-BE49-F238E27FC236}">
                <a16:creationId xmlns="" xmlns:a16="http://schemas.microsoft.com/office/drawing/2014/main" id="{AAB0ADE2-E7F7-44D5-8B6C-32EBA90DB5E9}"/>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440838" y="4756773"/>
            <a:ext cx="1219446" cy="1219446"/>
          </a:xfrm>
          <a:prstGeom prst="rect">
            <a:avLst/>
          </a:prstGeom>
        </p:spPr>
      </p:pic>
      <p:pic>
        <p:nvPicPr>
          <p:cNvPr id="151" name="Picture 150">
            <a:extLst>
              <a:ext uri="{FF2B5EF4-FFF2-40B4-BE49-F238E27FC236}">
                <a16:creationId xmlns="" xmlns:a16="http://schemas.microsoft.com/office/drawing/2014/main" id="{BC2742CF-29F6-4E13-9B28-6B26DC8D47DA}"/>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597473" y="3396898"/>
            <a:ext cx="443407" cy="359519"/>
          </a:xfrm>
          <a:prstGeom prst="rect">
            <a:avLst/>
          </a:prstGeom>
        </p:spPr>
      </p:pic>
      <p:pic>
        <p:nvPicPr>
          <p:cNvPr id="152" name="Picture 151">
            <a:extLst>
              <a:ext uri="{FF2B5EF4-FFF2-40B4-BE49-F238E27FC236}">
                <a16:creationId xmlns="" xmlns:a16="http://schemas.microsoft.com/office/drawing/2014/main" id="{09935D19-1440-4C9D-BB2D-7EB32AAD12A8}"/>
              </a:ext>
            </a:extLst>
          </p:cNvPr>
          <p:cNvPicPr>
            <a:picLocks noChangeAspect="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22675" y="1322579"/>
            <a:ext cx="817505" cy="662842"/>
          </a:xfrm>
          <a:prstGeom prst="rect">
            <a:avLst/>
          </a:prstGeom>
        </p:spPr>
      </p:pic>
      <p:pic>
        <p:nvPicPr>
          <p:cNvPr id="153" name="Picture 152">
            <a:extLst>
              <a:ext uri="{FF2B5EF4-FFF2-40B4-BE49-F238E27FC236}">
                <a16:creationId xmlns="" xmlns:a16="http://schemas.microsoft.com/office/drawing/2014/main" id="{6526FB15-9D9F-49BD-BA78-27A9D74969E7}"/>
              </a:ext>
            </a:extLst>
          </p:cNvPr>
          <p:cNvPicPr>
            <a:picLocks noChangeAspect="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49936" y="1325949"/>
            <a:ext cx="817505" cy="662842"/>
          </a:xfrm>
          <a:prstGeom prst="rect">
            <a:avLst/>
          </a:prstGeom>
        </p:spPr>
      </p:pic>
      <p:pic>
        <p:nvPicPr>
          <p:cNvPr id="154" name="Picture 153">
            <a:extLst>
              <a:ext uri="{FF2B5EF4-FFF2-40B4-BE49-F238E27FC236}">
                <a16:creationId xmlns="" xmlns:a16="http://schemas.microsoft.com/office/drawing/2014/main" id="{3C8399C8-2028-4221-B289-BCDA11B2EBE8}"/>
              </a:ext>
            </a:extLst>
          </p:cNvPr>
          <p:cNvPicPr>
            <a:picLocks noChangeAspect="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13098" y="1325949"/>
            <a:ext cx="817505" cy="662842"/>
          </a:xfrm>
          <a:prstGeom prst="rect">
            <a:avLst/>
          </a:prstGeom>
        </p:spPr>
      </p:pic>
      <p:sp>
        <p:nvSpPr>
          <p:cNvPr id="132" name="Oval 100">
            <a:extLst>
              <a:ext uri="{FF2B5EF4-FFF2-40B4-BE49-F238E27FC236}">
                <a16:creationId xmlns="" xmlns:a16="http://schemas.microsoft.com/office/drawing/2014/main" id="{DEBE7691-B00C-439B-9C6D-EA7510645E93}"/>
              </a:ext>
            </a:extLst>
          </p:cNvPr>
          <p:cNvSpPr>
            <a:spLocks noChangeArrowheads="1"/>
          </p:cNvSpPr>
          <p:nvPr/>
        </p:nvSpPr>
        <p:spPr bwMode="auto">
          <a:xfrm>
            <a:off x="7880862" y="4206955"/>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59" name="Oval 100">
            <a:extLst>
              <a:ext uri="{FF2B5EF4-FFF2-40B4-BE49-F238E27FC236}">
                <a16:creationId xmlns="" xmlns:a16="http://schemas.microsoft.com/office/drawing/2014/main" id="{DEFFA28C-B5A8-44D7-A8ED-FC892A774B23}"/>
              </a:ext>
            </a:extLst>
          </p:cNvPr>
          <p:cNvSpPr>
            <a:spLocks noChangeArrowheads="1"/>
          </p:cNvSpPr>
          <p:nvPr/>
        </p:nvSpPr>
        <p:spPr bwMode="auto">
          <a:xfrm>
            <a:off x="7892586" y="4206956"/>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0" name="Oval 100">
            <a:extLst>
              <a:ext uri="{FF2B5EF4-FFF2-40B4-BE49-F238E27FC236}">
                <a16:creationId xmlns="" xmlns:a16="http://schemas.microsoft.com/office/drawing/2014/main" id="{2DD94B7D-06D3-458F-AA77-475215E6335E}"/>
              </a:ext>
            </a:extLst>
          </p:cNvPr>
          <p:cNvSpPr>
            <a:spLocks noChangeArrowheads="1"/>
          </p:cNvSpPr>
          <p:nvPr/>
        </p:nvSpPr>
        <p:spPr bwMode="auto">
          <a:xfrm>
            <a:off x="7892587" y="4206957"/>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2" name="Oval 100">
            <a:extLst>
              <a:ext uri="{FF2B5EF4-FFF2-40B4-BE49-F238E27FC236}">
                <a16:creationId xmlns="" xmlns:a16="http://schemas.microsoft.com/office/drawing/2014/main" id="{A296ABB6-617B-425A-9C8C-7C39FD0D222E}"/>
              </a:ext>
            </a:extLst>
          </p:cNvPr>
          <p:cNvSpPr>
            <a:spLocks noChangeArrowheads="1"/>
          </p:cNvSpPr>
          <p:nvPr/>
        </p:nvSpPr>
        <p:spPr bwMode="auto">
          <a:xfrm>
            <a:off x="7892588" y="4206958"/>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3" name="Oval 100">
            <a:extLst>
              <a:ext uri="{FF2B5EF4-FFF2-40B4-BE49-F238E27FC236}">
                <a16:creationId xmlns="" xmlns:a16="http://schemas.microsoft.com/office/drawing/2014/main" id="{DF0B32DB-025D-498B-860A-96E6C173E112}"/>
              </a:ext>
            </a:extLst>
          </p:cNvPr>
          <p:cNvSpPr>
            <a:spLocks noChangeArrowheads="1"/>
          </p:cNvSpPr>
          <p:nvPr/>
        </p:nvSpPr>
        <p:spPr bwMode="auto">
          <a:xfrm>
            <a:off x="7892589" y="4206959"/>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sp>
        <p:nvSpPr>
          <p:cNvPr id="164" name="Oval 100">
            <a:extLst>
              <a:ext uri="{FF2B5EF4-FFF2-40B4-BE49-F238E27FC236}">
                <a16:creationId xmlns="" xmlns:a16="http://schemas.microsoft.com/office/drawing/2014/main" id="{09938242-5AEC-4412-BBEC-22979FF417EE}"/>
              </a:ext>
            </a:extLst>
          </p:cNvPr>
          <p:cNvSpPr>
            <a:spLocks noChangeArrowheads="1"/>
          </p:cNvSpPr>
          <p:nvPr/>
        </p:nvSpPr>
        <p:spPr bwMode="auto">
          <a:xfrm>
            <a:off x="7892589" y="4206959"/>
            <a:ext cx="366044" cy="332344"/>
          </a:xfrm>
          <a:prstGeom prst="ellipse">
            <a:avLst/>
          </a:prstGeom>
          <a:solidFill>
            <a:srgbClr val="0000FF"/>
          </a:solidFill>
          <a:ln w="25400">
            <a:solidFill>
              <a:schemeClr val="tx1"/>
            </a:solidFill>
            <a:round/>
            <a:headEnd/>
            <a:tailEnd/>
          </a:ln>
        </p:spPr>
        <p:txBody>
          <a:bodyPr wrap="none" lIns="81639" tIns="40819" rIns="81639" bIns="40819" anchor="ctr"/>
          <a:lstStyle/>
          <a:p>
            <a:pPr marL="0" marR="0" lvl="0" indent="0" algn="l" defTabSz="914400" rtl="0" eaLnBrk="1" fontAlgn="auto" latinLnBrk="0" hangingPunct="1">
              <a:lnSpc>
                <a:spcPct val="100000"/>
              </a:lnSpc>
              <a:spcBef>
                <a:spcPct val="20000"/>
              </a:spcBef>
              <a:spcAft>
                <a:spcPts val="0"/>
              </a:spcAft>
              <a:buClr>
                <a:srgbClr val="FF9900"/>
              </a:buClr>
              <a:buSzTx/>
              <a:buFontTx/>
              <a:buNone/>
              <a:tabLst/>
              <a:defRPr/>
            </a:pPr>
            <a:endParaRPr kumimoji="0" lang="en-US" sz="1625" b="0" i="0" u="none" strike="noStrike" kern="1200" cap="none" spc="0" normalizeH="0" baseline="0" noProof="0">
              <a:ln>
                <a:noFill/>
              </a:ln>
              <a:solidFill>
                <a:srgbClr val="000000">
                  <a:lumMod val="50000"/>
                </a:srgbClr>
              </a:solidFill>
              <a:effectLst/>
              <a:uLnTx/>
              <a:uFillTx/>
              <a:ea typeface="+mn-ea"/>
              <a:cs typeface="+mn-cs"/>
            </a:endParaRPr>
          </a:p>
        </p:txBody>
      </p:sp>
      <p:pic>
        <p:nvPicPr>
          <p:cNvPr id="155" name="Picture 154">
            <a:extLst>
              <a:ext uri="{FF2B5EF4-FFF2-40B4-BE49-F238E27FC236}">
                <a16:creationId xmlns="" xmlns:a16="http://schemas.microsoft.com/office/drawing/2014/main" id="{46E67DC4-3CD0-4872-AC56-9067668E2AD9}"/>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934341" y="2731343"/>
            <a:ext cx="443407" cy="359519"/>
          </a:xfrm>
          <a:prstGeom prst="rect">
            <a:avLst/>
          </a:prstGeom>
        </p:spPr>
      </p:pic>
      <p:pic>
        <p:nvPicPr>
          <p:cNvPr id="156" name="Picture 155">
            <a:extLst>
              <a:ext uri="{FF2B5EF4-FFF2-40B4-BE49-F238E27FC236}">
                <a16:creationId xmlns="" xmlns:a16="http://schemas.microsoft.com/office/drawing/2014/main" id="{07E5164E-F5DA-4E0E-B808-43668E8EE1B9}"/>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98068" y="1701765"/>
            <a:ext cx="443407" cy="359519"/>
          </a:xfrm>
          <a:prstGeom prst="rect">
            <a:avLst/>
          </a:prstGeom>
        </p:spPr>
      </p:pic>
      <p:pic>
        <p:nvPicPr>
          <p:cNvPr id="157" name="Picture 156">
            <a:extLst>
              <a:ext uri="{FF2B5EF4-FFF2-40B4-BE49-F238E27FC236}">
                <a16:creationId xmlns="" xmlns:a16="http://schemas.microsoft.com/office/drawing/2014/main" id="{5D397F7F-FA8E-4B9C-87C0-A3BA7DED3F65}"/>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93644" y="2978534"/>
            <a:ext cx="443407" cy="359519"/>
          </a:xfrm>
          <a:prstGeom prst="rect">
            <a:avLst/>
          </a:prstGeom>
        </p:spPr>
      </p:pic>
      <p:pic>
        <p:nvPicPr>
          <p:cNvPr id="158" name="Picture 157">
            <a:extLst>
              <a:ext uri="{FF2B5EF4-FFF2-40B4-BE49-F238E27FC236}">
                <a16:creationId xmlns="" xmlns:a16="http://schemas.microsoft.com/office/drawing/2014/main" id="{9266502F-FCF5-464F-82E4-A02A93A72FDE}"/>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43828" y="2128968"/>
            <a:ext cx="443407" cy="359519"/>
          </a:xfrm>
          <a:prstGeom prst="rect">
            <a:avLst/>
          </a:prstGeom>
        </p:spPr>
      </p:pic>
      <p:pic>
        <p:nvPicPr>
          <p:cNvPr id="161" name="Picture 160">
            <a:extLst>
              <a:ext uri="{FF2B5EF4-FFF2-40B4-BE49-F238E27FC236}">
                <a16:creationId xmlns="" xmlns:a16="http://schemas.microsoft.com/office/drawing/2014/main" id="{938AB5C9-8646-42F6-B5B4-79ABB6764833}"/>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44882" y="3784639"/>
            <a:ext cx="443407" cy="359519"/>
          </a:xfrm>
          <a:prstGeom prst="rect">
            <a:avLst/>
          </a:prstGeom>
        </p:spPr>
      </p:pic>
      <p:pic>
        <p:nvPicPr>
          <p:cNvPr id="165" name="Picture 164">
            <a:extLst>
              <a:ext uri="{FF2B5EF4-FFF2-40B4-BE49-F238E27FC236}">
                <a16:creationId xmlns="" xmlns:a16="http://schemas.microsoft.com/office/drawing/2014/main" id="{FED61225-C56F-482C-B910-F6441CA66F8A}"/>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887235" y="3804100"/>
            <a:ext cx="443407" cy="359519"/>
          </a:xfrm>
          <a:prstGeom prst="rect">
            <a:avLst/>
          </a:prstGeom>
        </p:spPr>
      </p:pic>
      <p:pic>
        <p:nvPicPr>
          <p:cNvPr id="166" name="Picture 165">
            <a:extLst>
              <a:ext uri="{FF2B5EF4-FFF2-40B4-BE49-F238E27FC236}">
                <a16:creationId xmlns="" xmlns:a16="http://schemas.microsoft.com/office/drawing/2014/main" id="{DB7060B1-B268-4C27-B022-5A7C65ED6DE5}"/>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787872" y="1445140"/>
            <a:ext cx="443407" cy="359519"/>
          </a:xfrm>
          <a:prstGeom prst="rect">
            <a:avLst/>
          </a:prstGeom>
        </p:spPr>
      </p:pic>
      <p:pic>
        <p:nvPicPr>
          <p:cNvPr id="167" name="Picture 166">
            <a:extLst>
              <a:ext uri="{FF2B5EF4-FFF2-40B4-BE49-F238E27FC236}">
                <a16:creationId xmlns="" xmlns:a16="http://schemas.microsoft.com/office/drawing/2014/main" id="{05B257EA-B2C6-4761-AC41-29DD13382DE8}"/>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45876" y="2749286"/>
            <a:ext cx="443407" cy="359519"/>
          </a:xfrm>
          <a:prstGeom prst="rect">
            <a:avLst/>
          </a:prstGeom>
        </p:spPr>
      </p:pic>
      <p:pic>
        <p:nvPicPr>
          <p:cNvPr id="168" name="Picture 167">
            <a:extLst>
              <a:ext uri="{FF2B5EF4-FFF2-40B4-BE49-F238E27FC236}">
                <a16:creationId xmlns="" xmlns:a16="http://schemas.microsoft.com/office/drawing/2014/main" id="{219041B4-C2ED-4CD8-8614-A4DA79C84008}"/>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644100" y="3112694"/>
            <a:ext cx="443407" cy="359519"/>
          </a:xfrm>
          <a:prstGeom prst="rect">
            <a:avLst/>
          </a:prstGeom>
        </p:spPr>
      </p:pic>
      <p:pic>
        <p:nvPicPr>
          <p:cNvPr id="169" name="Picture 168">
            <a:extLst>
              <a:ext uri="{FF2B5EF4-FFF2-40B4-BE49-F238E27FC236}">
                <a16:creationId xmlns="" xmlns:a16="http://schemas.microsoft.com/office/drawing/2014/main" id="{12777287-3C12-46AD-AEFD-73336D60AE71}"/>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92548" y="2878224"/>
            <a:ext cx="443407" cy="359519"/>
          </a:xfrm>
          <a:prstGeom prst="rect">
            <a:avLst/>
          </a:prstGeom>
        </p:spPr>
      </p:pic>
      <p:sp>
        <p:nvSpPr>
          <p:cNvPr id="74" name="Rectangle 73">
            <a:extLst>
              <a:ext uri="{FF2B5EF4-FFF2-40B4-BE49-F238E27FC236}">
                <a16:creationId xmlns="" xmlns:a16="http://schemas.microsoft.com/office/drawing/2014/main" id="{00BEBC7C-BA08-4C26-941F-F5CDEE16DD88}"/>
              </a:ext>
            </a:extLst>
          </p:cNvPr>
          <p:cNvSpPr/>
          <p:nvPr/>
        </p:nvSpPr>
        <p:spPr>
          <a:xfrm>
            <a:off x="59277" y="286468"/>
            <a:ext cx="11920988" cy="769439"/>
          </a:xfrm>
          <a:prstGeom prst="rect">
            <a:avLst/>
          </a:prstGeom>
        </p:spPr>
        <p:txBody>
          <a:bodyPr wrap="square" lIns="89960" tIns="45719" rIns="89960" bIns="45719">
            <a:spAutoFit/>
          </a:bodyPr>
          <a:lstStyle/>
          <a:p>
            <a:pPr marL="0" marR="0" lvl="0" indent="0" algn="l" defTabSz="882055"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300" normalizeH="0" baseline="0" noProof="0" dirty="0">
                <a:ln>
                  <a:noFill/>
                </a:ln>
                <a:solidFill>
                  <a:srgbClr val="000000">
                    <a:lumMod val="65000"/>
                    <a:lumOff val="35000"/>
                  </a:srgbClr>
                </a:solidFill>
                <a:effectLst/>
                <a:uLnTx/>
                <a:uFillTx/>
                <a:ea typeface="+mn-ea"/>
                <a:cs typeface="+mn-cs"/>
              </a:rPr>
              <a:t>Fastest Path through the Internet</a:t>
            </a:r>
          </a:p>
        </p:txBody>
      </p:sp>
      <p:sp>
        <p:nvSpPr>
          <p:cNvPr id="75" name="Rectangle 74">
            <a:extLst>
              <a:ext uri="{FF2B5EF4-FFF2-40B4-BE49-F238E27FC236}">
                <a16:creationId xmlns="" xmlns:a16="http://schemas.microsoft.com/office/drawing/2014/main" id="{D1BC7A52-44A4-4993-93B7-F8F698D0CA14}"/>
              </a:ext>
            </a:extLst>
          </p:cNvPr>
          <p:cNvSpPr/>
          <p:nvPr/>
        </p:nvSpPr>
        <p:spPr>
          <a:xfrm>
            <a:off x="7643893" y="1344878"/>
            <a:ext cx="5059846" cy="1077216"/>
          </a:xfrm>
          <a:prstGeom prst="rect">
            <a:avLst/>
          </a:prstGeom>
        </p:spPr>
        <p:txBody>
          <a:bodyPr wrap="square" lIns="89960" tIns="45719" rIns="89960" bIns="45719">
            <a:spAutoFit/>
          </a:bodyPr>
          <a:lstStyle/>
          <a:p>
            <a:pPr marL="0" marR="0" lvl="0" indent="0" algn="l" defTabSz="882055"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300" normalizeH="0" baseline="0" noProof="0" dirty="0">
                <a:ln>
                  <a:noFill/>
                </a:ln>
                <a:solidFill>
                  <a:srgbClr val="000000">
                    <a:lumMod val="65000"/>
                    <a:lumOff val="35000"/>
                  </a:srgbClr>
                </a:solidFill>
                <a:effectLst/>
                <a:uLnTx/>
                <a:uFillTx/>
                <a:ea typeface="+mn-ea"/>
                <a:cs typeface="+mn-cs"/>
              </a:rPr>
              <a:t>We load content to servers close to YOU.</a:t>
            </a:r>
          </a:p>
        </p:txBody>
      </p:sp>
      <p:sp>
        <p:nvSpPr>
          <p:cNvPr id="76" name="Rectangle 75">
            <a:extLst>
              <a:ext uri="{FF2B5EF4-FFF2-40B4-BE49-F238E27FC236}">
                <a16:creationId xmlns="" xmlns:a16="http://schemas.microsoft.com/office/drawing/2014/main" id="{FD7E2261-D3D5-4CE4-AC7B-E39F60F8783D}"/>
              </a:ext>
            </a:extLst>
          </p:cNvPr>
          <p:cNvSpPr/>
          <p:nvPr/>
        </p:nvSpPr>
        <p:spPr>
          <a:xfrm>
            <a:off x="562055" y="4851691"/>
            <a:ext cx="5432688" cy="1200327"/>
          </a:xfrm>
          <a:prstGeom prst="rect">
            <a:avLst/>
          </a:prstGeom>
        </p:spPr>
        <p:txBody>
          <a:bodyPr wrap="square" lIns="89960" tIns="45719" rIns="89960" bIns="45719">
            <a:spAutoFit/>
          </a:bodyPr>
          <a:lstStyle/>
          <a:p>
            <a:pPr marL="0" marR="0" lvl="0" indent="0" algn="l" defTabSz="882055"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300" normalizeH="0" baseline="0" noProof="0" dirty="0">
                <a:ln>
                  <a:noFill/>
                </a:ln>
                <a:solidFill>
                  <a:srgbClr val="75D1FF">
                    <a:lumMod val="50000"/>
                  </a:srgbClr>
                </a:solidFill>
                <a:effectLst/>
                <a:uLnTx/>
                <a:uFillTx/>
                <a:ea typeface="+mn-ea"/>
                <a:cs typeface="+mn-cs"/>
              </a:rPr>
              <a:t>Greatly improves page load performance</a:t>
            </a:r>
          </a:p>
        </p:txBody>
      </p:sp>
    </p:spTree>
    <p:extLst>
      <p:ext uri="{BB962C8B-B14F-4D97-AF65-F5344CB8AC3E}">
        <p14:creationId xmlns:p14="http://schemas.microsoft.com/office/powerpoint/2010/main" val="6292854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50000">
                                          <p:cBhvr additive="base">
                                            <p:cTn id="7" dur="1250" fill="hold"/>
                                            <p:tgtEl>
                                              <p:spTgt spid="74"/>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7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14:bounceEnd="50000">
                                          <p:cBhvr additive="base">
                                            <p:cTn id="11" dur="750" fill="hold"/>
                                            <p:tgtEl>
                                              <p:spTgt spid="75"/>
                                            </p:tgtEl>
                                            <p:attrNameLst>
                                              <p:attrName>ppt_x</p:attrName>
                                            </p:attrNameLst>
                                          </p:cBhvr>
                                          <p:tavLst>
                                            <p:tav tm="0">
                                              <p:val>
                                                <p:strVal val="0-#ppt_w/2"/>
                                              </p:val>
                                            </p:tav>
                                            <p:tav tm="100000">
                                              <p:val>
                                                <p:strVal val="#ppt_x"/>
                                              </p:val>
                                            </p:tav>
                                          </p:tavLst>
                                        </p:anim>
                                        <p:anim calcmode="lin" valueType="num" p14:bounceEnd="50000">
                                          <p:cBhvr additive="base">
                                            <p:cTn id="12" dur="750" fill="hold"/>
                                            <p:tgtEl>
                                              <p:spTgt spid="7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14:bounceEnd="50000">
                                          <p:cBhvr additive="base">
                                            <p:cTn id="15" dur="750" fill="hold"/>
                                            <p:tgtEl>
                                              <p:spTgt spid="76"/>
                                            </p:tgtEl>
                                            <p:attrNameLst>
                                              <p:attrName>ppt_x</p:attrName>
                                            </p:attrNameLst>
                                          </p:cBhvr>
                                          <p:tavLst>
                                            <p:tav tm="0">
                                              <p:val>
                                                <p:strVal val="0-#ppt_w/2"/>
                                              </p:val>
                                            </p:tav>
                                            <p:tav tm="100000">
                                              <p:val>
                                                <p:strVal val="#ppt_x"/>
                                              </p:val>
                                            </p:tav>
                                          </p:tavLst>
                                        </p:anim>
                                        <p:anim calcmode="lin" valueType="num" p14:bounceEnd="50000">
                                          <p:cBhvr additive="base">
                                            <p:cTn id="16" dur="75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par>
                                    <p:cTn id="21" presetID="0" presetClass="path" presetSubtype="0" accel="50000" decel="50000" autoRev="1" fill="hold" grpId="0" nodeType="withEffect">
                                      <p:stCondLst>
                                        <p:cond delay="1500"/>
                                      </p:stCondLst>
                                      <p:childTnLst>
                                        <p:animMotion origin="layout" path="M 4.58333E-6 3.7037E-7 L -0.07618 -0.10046 L -0.07618 -0.10046 L -0.07618 -0.10046 L -0.0754 -0.10046 " pathEditMode="relative" rAng="0" ptsTypes="AAAAA">
                                          <p:cBhvr>
                                            <p:cTn id="22" dur="500" fill="hold"/>
                                            <p:tgtEl>
                                              <p:spTgt spid="132"/>
                                            </p:tgtEl>
                                            <p:attrNameLst>
                                              <p:attrName>ppt_x</p:attrName>
                                              <p:attrName>ppt_y</p:attrName>
                                            </p:attrNameLst>
                                          </p:cBhvr>
                                          <p:rCtr x="-3815" y="-5023"/>
                                        </p:animMotion>
                                      </p:childTnLst>
                                    </p:cTn>
                                  </p:par>
                                </p:childTnLst>
                              </p:cTn>
                            </p:par>
                            <p:par>
                              <p:cTn id="23" fill="hold">
                                <p:stCondLst>
                                  <p:cond delay="2500"/>
                                </p:stCondLst>
                                <p:childTnLst>
                                  <p:par>
                                    <p:cTn id="24" presetID="1" presetClass="exit" presetSubtype="0" fill="hold" grpId="2" nodeType="afterEffect">
                                      <p:stCondLst>
                                        <p:cond delay="0"/>
                                      </p:stCondLst>
                                      <p:childTnLst>
                                        <p:set>
                                          <p:cBhvr>
                                            <p:cTn id="25" dur="1" fill="hold">
                                              <p:stCondLst>
                                                <p:cond delay="0"/>
                                              </p:stCondLst>
                                            </p:cTn>
                                            <p:tgtEl>
                                              <p:spTgt spid="132"/>
                                            </p:tgtEl>
                                            <p:attrNameLst>
                                              <p:attrName>style.visibility</p:attrName>
                                            </p:attrNameLst>
                                          </p:cBhvr>
                                          <p:to>
                                            <p:strVal val="hidden"/>
                                          </p:to>
                                        </p:set>
                                      </p:childTnLst>
                                    </p:cTn>
                                  </p:par>
                                </p:childTnLst>
                              </p:cTn>
                            </p:par>
                            <p:par>
                              <p:cTn id="26" fill="hold">
                                <p:stCondLst>
                                  <p:cond delay="2500"/>
                                </p:stCondLst>
                                <p:childTnLst>
                                  <p:par>
                                    <p:cTn id="27" presetID="1" presetClass="entr" presetSubtype="0" fill="hold" grpId="1" nodeType="afterEffect">
                                      <p:stCondLst>
                                        <p:cond delay="0"/>
                                      </p:stCondLst>
                                      <p:childTnLst>
                                        <p:set>
                                          <p:cBhvr>
                                            <p:cTn id="28" dur="1" fill="hold">
                                              <p:stCondLst>
                                                <p:cond delay="0"/>
                                              </p:stCondLst>
                                            </p:cTn>
                                            <p:tgtEl>
                                              <p:spTgt spid="159"/>
                                            </p:tgtEl>
                                            <p:attrNameLst>
                                              <p:attrName>style.visibility</p:attrName>
                                            </p:attrNameLst>
                                          </p:cBhvr>
                                          <p:to>
                                            <p:strVal val="visible"/>
                                          </p:to>
                                        </p:set>
                                      </p:childTnLst>
                                    </p:cTn>
                                  </p:par>
                                  <p:par>
                                    <p:cTn id="29"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30" dur="500" fill="hold"/>
                                            <p:tgtEl>
                                              <p:spTgt spid="159"/>
                                            </p:tgtEl>
                                            <p:attrNameLst>
                                              <p:attrName>ppt_x</p:attrName>
                                              <p:attrName>ppt_y</p:attrName>
                                            </p:attrNameLst>
                                          </p:cBhvr>
                                          <p:rCtr x="-3815" y="-5023"/>
                                        </p:animMotion>
                                      </p:childTnLst>
                                    </p:cTn>
                                  </p:par>
                                </p:childTnLst>
                              </p:cTn>
                            </p:par>
                            <p:par>
                              <p:cTn id="31" fill="hold">
                                <p:stCondLst>
                                  <p:cond delay="3500"/>
                                </p:stCondLst>
                                <p:childTnLst>
                                  <p:par>
                                    <p:cTn id="32" presetID="1" presetClass="exit" presetSubtype="0" fill="hold" grpId="2" nodeType="afterEffect">
                                      <p:stCondLst>
                                        <p:cond delay="0"/>
                                      </p:stCondLst>
                                      <p:childTnLst>
                                        <p:set>
                                          <p:cBhvr>
                                            <p:cTn id="33" dur="1" fill="hold">
                                              <p:stCondLst>
                                                <p:cond delay="0"/>
                                              </p:stCondLst>
                                            </p:cTn>
                                            <p:tgtEl>
                                              <p:spTgt spid="159"/>
                                            </p:tgtEl>
                                            <p:attrNameLst>
                                              <p:attrName>style.visibility</p:attrName>
                                            </p:attrNameLst>
                                          </p:cBhvr>
                                          <p:to>
                                            <p:strVal val="hidden"/>
                                          </p:to>
                                        </p:set>
                                      </p:childTnLst>
                                    </p:cTn>
                                  </p:par>
                                </p:childTnLst>
                              </p:cTn>
                            </p:par>
                            <p:par>
                              <p:cTn id="34" fill="hold">
                                <p:stCondLst>
                                  <p:cond delay="3500"/>
                                </p:stCondLst>
                                <p:childTnLst>
                                  <p:par>
                                    <p:cTn id="35" presetID="1" presetClass="entr" presetSubtype="0" fill="hold" grpId="1" nodeType="afterEffect">
                                      <p:stCondLst>
                                        <p:cond delay="0"/>
                                      </p:stCondLst>
                                      <p:childTnLst>
                                        <p:set>
                                          <p:cBhvr>
                                            <p:cTn id="36" dur="1" fill="hold">
                                              <p:stCondLst>
                                                <p:cond delay="0"/>
                                              </p:stCondLst>
                                            </p:cTn>
                                            <p:tgtEl>
                                              <p:spTgt spid="160"/>
                                            </p:tgtEl>
                                            <p:attrNameLst>
                                              <p:attrName>style.visibility</p:attrName>
                                            </p:attrNameLst>
                                          </p:cBhvr>
                                          <p:to>
                                            <p:strVal val="visible"/>
                                          </p:to>
                                        </p:set>
                                      </p:childTnLst>
                                    </p:cTn>
                                  </p:par>
                                  <p:par>
                                    <p:cTn id="37"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38" dur="500" fill="hold"/>
                                            <p:tgtEl>
                                              <p:spTgt spid="160"/>
                                            </p:tgtEl>
                                            <p:attrNameLst>
                                              <p:attrName>ppt_x</p:attrName>
                                              <p:attrName>ppt_y</p:attrName>
                                            </p:attrNameLst>
                                          </p:cBhvr>
                                          <p:rCtr x="-3815" y="-5023"/>
                                        </p:animMotion>
                                      </p:childTnLst>
                                    </p:cTn>
                                  </p:par>
                                </p:childTnLst>
                              </p:cTn>
                            </p:par>
                            <p:par>
                              <p:cTn id="39" fill="hold">
                                <p:stCondLst>
                                  <p:cond delay="4500"/>
                                </p:stCondLst>
                                <p:childTnLst>
                                  <p:par>
                                    <p:cTn id="40" presetID="1" presetClass="exit" presetSubtype="0" fill="hold" grpId="2" nodeType="afterEffect">
                                      <p:stCondLst>
                                        <p:cond delay="0"/>
                                      </p:stCondLst>
                                      <p:childTnLst>
                                        <p:set>
                                          <p:cBhvr>
                                            <p:cTn id="41" dur="1" fill="hold">
                                              <p:stCondLst>
                                                <p:cond delay="0"/>
                                              </p:stCondLst>
                                            </p:cTn>
                                            <p:tgtEl>
                                              <p:spTgt spid="160"/>
                                            </p:tgtEl>
                                            <p:attrNameLst>
                                              <p:attrName>style.visibility</p:attrName>
                                            </p:attrNameLst>
                                          </p:cBhvr>
                                          <p:to>
                                            <p:strVal val="hidden"/>
                                          </p:to>
                                        </p:set>
                                      </p:childTnLst>
                                    </p:cTn>
                                  </p:par>
                                </p:childTnLst>
                              </p:cTn>
                            </p:par>
                            <p:par>
                              <p:cTn id="42" fill="hold">
                                <p:stCondLst>
                                  <p:cond delay="4500"/>
                                </p:stCondLst>
                                <p:childTnLst>
                                  <p:par>
                                    <p:cTn id="43" presetID="1" presetClass="entr" presetSubtype="0" fill="hold" grpId="1" nodeType="afterEffect">
                                      <p:stCondLst>
                                        <p:cond delay="0"/>
                                      </p:stCondLst>
                                      <p:childTnLst>
                                        <p:set>
                                          <p:cBhvr>
                                            <p:cTn id="44" dur="1" fill="hold">
                                              <p:stCondLst>
                                                <p:cond delay="0"/>
                                              </p:stCondLst>
                                            </p:cTn>
                                            <p:tgtEl>
                                              <p:spTgt spid="162"/>
                                            </p:tgtEl>
                                            <p:attrNameLst>
                                              <p:attrName>style.visibility</p:attrName>
                                            </p:attrNameLst>
                                          </p:cBhvr>
                                          <p:to>
                                            <p:strVal val="visible"/>
                                          </p:to>
                                        </p:set>
                                      </p:childTnLst>
                                    </p:cTn>
                                  </p:par>
                                  <p:par>
                                    <p:cTn id="45"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46" dur="500" fill="hold"/>
                                            <p:tgtEl>
                                              <p:spTgt spid="162"/>
                                            </p:tgtEl>
                                            <p:attrNameLst>
                                              <p:attrName>ppt_x</p:attrName>
                                              <p:attrName>ppt_y</p:attrName>
                                            </p:attrNameLst>
                                          </p:cBhvr>
                                          <p:rCtr x="-3815" y="-5023"/>
                                        </p:animMotion>
                                      </p:childTnLst>
                                    </p:cTn>
                                  </p:par>
                                </p:childTnLst>
                              </p:cTn>
                            </p:par>
                            <p:par>
                              <p:cTn id="47" fill="hold">
                                <p:stCondLst>
                                  <p:cond delay="5500"/>
                                </p:stCondLst>
                                <p:childTnLst>
                                  <p:par>
                                    <p:cTn id="48" presetID="1" presetClass="exit" presetSubtype="0" fill="hold" grpId="2" nodeType="afterEffect">
                                      <p:stCondLst>
                                        <p:cond delay="0"/>
                                      </p:stCondLst>
                                      <p:childTnLst>
                                        <p:set>
                                          <p:cBhvr>
                                            <p:cTn id="49" dur="1" fill="hold">
                                              <p:stCondLst>
                                                <p:cond delay="0"/>
                                              </p:stCondLst>
                                            </p:cTn>
                                            <p:tgtEl>
                                              <p:spTgt spid="162"/>
                                            </p:tgtEl>
                                            <p:attrNameLst>
                                              <p:attrName>style.visibility</p:attrName>
                                            </p:attrNameLst>
                                          </p:cBhvr>
                                          <p:to>
                                            <p:strVal val="hidden"/>
                                          </p:to>
                                        </p:set>
                                      </p:childTnLst>
                                    </p:cTn>
                                  </p:par>
                                </p:childTnLst>
                              </p:cTn>
                            </p:par>
                            <p:par>
                              <p:cTn id="50" fill="hold">
                                <p:stCondLst>
                                  <p:cond delay="5500"/>
                                </p:stCondLst>
                                <p:childTnLst>
                                  <p:par>
                                    <p:cTn id="51" presetID="1" presetClass="entr" presetSubtype="0" fill="hold" grpId="1" nodeType="afterEffect">
                                      <p:stCondLst>
                                        <p:cond delay="0"/>
                                      </p:stCondLst>
                                      <p:childTnLst>
                                        <p:set>
                                          <p:cBhvr>
                                            <p:cTn id="52" dur="1" fill="hold">
                                              <p:stCondLst>
                                                <p:cond delay="0"/>
                                              </p:stCondLst>
                                            </p:cTn>
                                            <p:tgtEl>
                                              <p:spTgt spid="163"/>
                                            </p:tgtEl>
                                            <p:attrNameLst>
                                              <p:attrName>style.visibility</p:attrName>
                                            </p:attrNameLst>
                                          </p:cBhvr>
                                          <p:to>
                                            <p:strVal val="visible"/>
                                          </p:to>
                                        </p:set>
                                      </p:childTnLst>
                                    </p:cTn>
                                  </p:par>
                                  <p:par>
                                    <p:cTn id="53"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54" dur="500" fill="hold"/>
                                            <p:tgtEl>
                                              <p:spTgt spid="163"/>
                                            </p:tgtEl>
                                            <p:attrNameLst>
                                              <p:attrName>ppt_x</p:attrName>
                                              <p:attrName>ppt_y</p:attrName>
                                            </p:attrNameLst>
                                          </p:cBhvr>
                                          <p:rCtr x="-3815" y="-5023"/>
                                        </p:animMotion>
                                      </p:childTnLst>
                                    </p:cTn>
                                  </p:par>
                                </p:childTnLst>
                              </p:cTn>
                            </p:par>
                            <p:par>
                              <p:cTn id="55" fill="hold">
                                <p:stCondLst>
                                  <p:cond delay="6500"/>
                                </p:stCondLst>
                                <p:childTnLst>
                                  <p:par>
                                    <p:cTn id="56" presetID="1" presetClass="exit" presetSubtype="0" fill="hold" grpId="2" nodeType="afterEffect">
                                      <p:stCondLst>
                                        <p:cond delay="0"/>
                                      </p:stCondLst>
                                      <p:childTnLst>
                                        <p:set>
                                          <p:cBhvr>
                                            <p:cTn id="57" dur="1" fill="hold">
                                              <p:stCondLst>
                                                <p:cond delay="0"/>
                                              </p:stCondLst>
                                            </p:cTn>
                                            <p:tgtEl>
                                              <p:spTgt spid="163"/>
                                            </p:tgtEl>
                                            <p:attrNameLst>
                                              <p:attrName>style.visibility</p:attrName>
                                            </p:attrNameLst>
                                          </p:cBhvr>
                                          <p:to>
                                            <p:strVal val="hidden"/>
                                          </p:to>
                                        </p:set>
                                      </p:childTnLst>
                                    </p:cTn>
                                  </p:par>
                                </p:childTnLst>
                              </p:cTn>
                            </p:par>
                            <p:par>
                              <p:cTn id="58" fill="hold">
                                <p:stCondLst>
                                  <p:cond delay="6500"/>
                                </p:stCondLst>
                                <p:childTnLst>
                                  <p:par>
                                    <p:cTn id="59" presetID="1" presetClass="entr" presetSubtype="0" fill="hold" grpId="1" nodeType="afterEffect">
                                      <p:stCondLst>
                                        <p:cond delay="0"/>
                                      </p:stCondLst>
                                      <p:childTnLst>
                                        <p:set>
                                          <p:cBhvr>
                                            <p:cTn id="60" dur="1" fill="hold">
                                              <p:stCondLst>
                                                <p:cond delay="0"/>
                                              </p:stCondLst>
                                            </p:cTn>
                                            <p:tgtEl>
                                              <p:spTgt spid="164"/>
                                            </p:tgtEl>
                                            <p:attrNameLst>
                                              <p:attrName>style.visibility</p:attrName>
                                            </p:attrNameLst>
                                          </p:cBhvr>
                                          <p:to>
                                            <p:strVal val="visible"/>
                                          </p:to>
                                        </p:set>
                                      </p:childTnLst>
                                    </p:cTn>
                                  </p:par>
                                  <p:par>
                                    <p:cTn id="61"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62" dur="500" fill="hold"/>
                                            <p:tgtEl>
                                              <p:spTgt spid="164"/>
                                            </p:tgtEl>
                                            <p:attrNameLst>
                                              <p:attrName>ppt_x</p:attrName>
                                              <p:attrName>ppt_y</p:attrName>
                                            </p:attrNameLst>
                                          </p:cBhvr>
                                          <p:rCtr x="-3815" y="-5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2" grpId="1" animBg="1"/>
          <p:bldP spid="132" grpId="2" animBg="1"/>
          <p:bldP spid="159" grpId="0" animBg="1"/>
          <p:bldP spid="159" grpId="1" animBg="1"/>
          <p:bldP spid="159" grpId="2" animBg="1"/>
          <p:bldP spid="160" grpId="0" animBg="1"/>
          <p:bldP spid="160" grpId="1" animBg="1"/>
          <p:bldP spid="160" grpId="2" animBg="1"/>
          <p:bldP spid="162" grpId="0" animBg="1"/>
          <p:bldP spid="162" grpId="1" animBg="1"/>
          <p:bldP spid="162" grpId="2" animBg="1"/>
          <p:bldP spid="163" grpId="0" animBg="1"/>
          <p:bldP spid="163" grpId="1" animBg="1"/>
          <p:bldP spid="163" grpId="2" animBg="1"/>
          <p:bldP spid="164" grpId="0" animBg="1"/>
          <p:bldP spid="164" grpId="1" animBg="1"/>
          <p:bldP spid="74" grpId="0"/>
          <p:bldP spid="75"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250" fill="hold"/>
                                            <p:tgtEl>
                                              <p:spTgt spid="74"/>
                                            </p:tgtEl>
                                            <p:attrNameLst>
                                              <p:attrName>ppt_x</p:attrName>
                                            </p:attrNameLst>
                                          </p:cBhvr>
                                          <p:tavLst>
                                            <p:tav tm="0">
                                              <p:val>
                                                <p:strVal val="0-#ppt_w/2"/>
                                              </p:val>
                                            </p:tav>
                                            <p:tav tm="100000">
                                              <p:val>
                                                <p:strVal val="#ppt_x"/>
                                              </p:val>
                                            </p:tav>
                                          </p:tavLst>
                                        </p:anim>
                                        <p:anim calcmode="lin" valueType="num">
                                          <p:cBhvr additive="base">
                                            <p:cTn id="8" dur="1250" fill="hold"/>
                                            <p:tgtEl>
                                              <p:spTgt spid="7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750" fill="hold"/>
                                            <p:tgtEl>
                                              <p:spTgt spid="75"/>
                                            </p:tgtEl>
                                            <p:attrNameLst>
                                              <p:attrName>ppt_x</p:attrName>
                                            </p:attrNameLst>
                                          </p:cBhvr>
                                          <p:tavLst>
                                            <p:tav tm="0">
                                              <p:val>
                                                <p:strVal val="0-#ppt_w/2"/>
                                              </p:val>
                                            </p:tav>
                                            <p:tav tm="100000">
                                              <p:val>
                                                <p:strVal val="#ppt_x"/>
                                              </p:val>
                                            </p:tav>
                                          </p:tavLst>
                                        </p:anim>
                                        <p:anim calcmode="lin" valueType="num">
                                          <p:cBhvr additive="base">
                                            <p:cTn id="12" dur="750" fill="hold"/>
                                            <p:tgtEl>
                                              <p:spTgt spid="7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750" fill="hold"/>
                                            <p:tgtEl>
                                              <p:spTgt spid="76"/>
                                            </p:tgtEl>
                                            <p:attrNameLst>
                                              <p:attrName>ppt_x</p:attrName>
                                            </p:attrNameLst>
                                          </p:cBhvr>
                                          <p:tavLst>
                                            <p:tav tm="0">
                                              <p:val>
                                                <p:strVal val="0-#ppt_w/2"/>
                                              </p:val>
                                            </p:tav>
                                            <p:tav tm="100000">
                                              <p:val>
                                                <p:strVal val="#ppt_x"/>
                                              </p:val>
                                            </p:tav>
                                          </p:tavLst>
                                        </p:anim>
                                        <p:anim calcmode="lin" valueType="num">
                                          <p:cBhvr additive="base">
                                            <p:cTn id="16" dur="750" fill="hold"/>
                                            <p:tgtEl>
                                              <p:spTgt spid="7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par>
                                    <p:cTn id="21" presetID="0" presetClass="path" presetSubtype="0" accel="50000" decel="50000" autoRev="1" fill="hold" grpId="0" nodeType="withEffect">
                                      <p:stCondLst>
                                        <p:cond delay="1500"/>
                                      </p:stCondLst>
                                      <p:childTnLst>
                                        <p:animMotion origin="layout" path="M 4.58333E-6 3.7037E-7 L -0.07618 -0.10046 L -0.07618 -0.10046 L -0.07618 -0.10046 L -0.0754 -0.10046 " pathEditMode="relative" rAng="0" ptsTypes="AAAAA">
                                          <p:cBhvr>
                                            <p:cTn id="22" dur="500" fill="hold"/>
                                            <p:tgtEl>
                                              <p:spTgt spid="132"/>
                                            </p:tgtEl>
                                            <p:attrNameLst>
                                              <p:attrName>ppt_x</p:attrName>
                                              <p:attrName>ppt_y</p:attrName>
                                            </p:attrNameLst>
                                          </p:cBhvr>
                                          <p:rCtr x="-3815" y="-5023"/>
                                        </p:animMotion>
                                      </p:childTnLst>
                                    </p:cTn>
                                  </p:par>
                                </p:childTnLst>
                              </p:cTn>
                            </p:par>
                            <p:par>
                              <p:cTn id="23" fill="hold">
                                <p:stCondLst>
                                  <p:cond delay="2500"/>
                                </p:stCondLst>
                                <p:childTnLst>
                                  <p:par>
                                    <p:cTn id="24" presetID="1" presetClass="exit" presetSubtype="0" fill="hold" grpId="2" nodeType="afterEffect">
                                      <p:stCondLst>
                                        <p:cond delay="0"/>
                                      </p:stCondLst>
                                      <p:childTnLst>
                                        <p:set>
                                          <p:cBhvr>
                                            <p:cTn id="25" dur="1" fill="hold">
                                              <p:stCondLst>
                                                <p:cond delay="0"/>
                                              </p:stCondLst>
                                            </p:cTn>
                                            <p:tgtEl>
                                              <p:spTgt spid="132"/>
                                            </p:tgtEl>
                                            <p:attrNameLst>
                                              <p:attrName>style.visibility</p:attrName>
                                            </p:attrNameLst>
                                          </p:cBhvr>
                                          <p:to>
                                            <p:strVal val="hidden"/>
                                          </p:to>
                                        </p:set>
                                      </p:childTnLst>
                                    </p:cTn>
                                  </p:par>
                                </p:childTnLst>
                              </p:cTn>
                            </p:par>
                            <p:par>
                              <p:cTn id="26" fill="hold">
                                <p:stCondLst>
                                  <p:cond delay="2500"/>
                                </p:stCondLst>
                                <p:childTnLst>
                                  <p:par>
                                    <p:cTn id="27" presetID="1" presetClass="entr" presetSubtype="0" fill="hold" grpId="1" nodeType="afterEffect">
                                      <p:stCondLst>
                                        <p:cond delay="0"/>
                                      </p:stCondLst>
                                      <p:childTnLst>
                                        <p:set>
                                          <p:cBhvr>
                                            <p:cTn id="28" dur="1" fill="hold">
                                              <p:stCondLst>
                                                <p:cond delay="0"/>
                                              </p:stCondLst>
                                            </p:cTn>
                                            <p:tgtEl>
                                              <p:spTgt spid="159"/>
                                            </p:tgtEl>
                                            <p:attrNameLst>
                                              <p:attrName>style.visibility</p:attrName>
                                            </p:attrNameLst>
                                          </p:cBhvr>
                                          <p:to>
                                            <p:strVal val="visible"/>
                                          </p:to>
                                        </p:set>
                                      </p:childTnLst>
                                    </p:cTn>
                                  </p:par>
                                  <p:par>
                                    <p:cTn id="29"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30" dur="500" fill="hold"/>
                                            <p:tgtEl>
                                              <p:spTgt spid="159"/>
                                            </p:tgtEl>
                                            <p:attrNameLst>
                                              <p:attrName>ppt_x</p:attrName>
                                              <p:attrName>ppt_y</p:attrName>
                                            </p:attrNameLst>
                                          </p:cBhvr>
                                          <p:rCtr x="-3815" y="-5023"/>
                                        </p:animMotion>
                                      </p:childTnLst>
                                    </p:cTn>
                                  </p:par>
                                </p:childTnLst>
                              </p:cTn>
                            </p:par>
                            <p:par>
                              <p:cTn id="31" fill="hold">
                                <p:stCondLst>
                                  <p:cond delay="3500"/>
                                </p:stCondLst>
                                <p:childTnLst>
                                  <p:par>
                                    <p:cTn id="32" presetID="1" presetClass="exit" presetSubtype="0" fill="hold" grpId="2" nodeType="afterEffect">
                                      <p:stCondLst>
                                        <p:cond delay="0"/>
                                      </p:stCondLst>
                                      <p:childTnLst>
                                        <p:set>
                                          <p:cBhvr>
                                            <p:cTn id="33" dur="1" fill="hold">
                                              <p:stCondLst>
                                                <p:cond delay="0"/>
                                              </p:stCondLst>
                                            </p:cTn>
                                            <p:tgtEl>
                                              <p:spTgt spid="159"/>
                                            </p:tgtEl>
                                            <p:attrNameLst>
                                              <p:attrName>style.visibility</p:attrName>
                                            </p:attrNameLst>
                                          </p:cBhvr>
                                          <p:to>
                                            <p:strVal val="hidden"/>
                                          </p:to>
                                        </p:set>
                                      </p:childTnLst>
                                    </p:cTn>
                                  </p:par>
                                </p:childTnLst>
                              </p:cTn>
                            </p:par>
                            <p:par>
                              <p:cTn id="34" fill="hold">
                                <p:stCondLst>
                                  <p:cond delay="3500"/>
                                </p:stCondLst>
                                <p:childTnLst>
                                  <p:par>
                                    <p:cTn id="35" presetID="1" presetClass="entr" presetSubtype="0" fill="hold" grpId="1" nodeType="afterEffect">
                                      <p:stCondLst>
                                        <p:cond delay="0"/>
                                      </p:stCondLst>
                                      <p:childTnLst>
                                        <p:set>
                                          <p:cBhvr>
                                            <p:cTn id="36" dur="1" fill="hold">
                                              <p:stCondLst>
                                                <p:cond delay="0"/>
                                              </p:stCondLst>
                                            </p:cTn>
                                            <p:tgtEl>
                                              <p:spTgt spid="160"/>
                                            </p:tgtEl>
                                            <p:attrNameLst>
                                              <p:attrName>style.visibility</p:attrName>
                                            </p:attrNameLst>
                                          </p:cBhvr>
                                          <p:to>
                                            <p:strVal val="visible"/>
                                          </p:to>
                                        </p:set>
                                      </p:childTnLst>
                                    </p:cTn>
                                  </p:par>
                                  <p:par>
                                    <p:cTn id="37"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38" dur="500" fill="hold"/>
                                            <p:tgtEl>
                                              <p:spTgt spid="160"/>
                                            </p:tgtEl>
                                            <p:attrNameLst>
                                              <p:attrName>ppt_x</p:attrName>
                                              <p:attrName>ppt_y</p:attrName>
                                            </p:attrNameLst>
                                          </p:cBhvr>
                                          <p:rCtr x="-3815" y="-5023"/>
                                        </p:animMotion>
                                      </p:childTnLst>
                                    </p:cTn>
                                  </p:par>
                                </p:childTnLst>
                              </p:cTn>
                            </p:par>
                            <p:par>
                              <p:cTn id="39" fill="hold">
                                <p:stCondLst>
                                  <p:cond delay="4500"/>
                                </p:stCondLst>
                                <p:childTnLst>
                                  <p:par>
                                    <p:cTn id="40" presetID="1" presetClass="exit" presetSubtype="0" fill="hold" grpId="2" nodeType="afterEffect">
                                      <p:stCondLst>
                                        <p:cond delay="0"/>
                                      </p:stCondLst>
                                      <p:childTnLst>
                                        <p:set>
                                          <p:cBhvr>
                                            <p:cTn id="41" dur="1" fill="hold">
                                              <p:stCondLst>
                                                <p:cond delay="0"/>
                                              </p:stCondLst>
                                            </p:cTn>
                                            <p:tgtEl>
                                              <p:spTgt spid="160"/>
                                            </p:tgtEl>
                                            <p:attrNameLst>
                                              <p:attrName>style.visibility</p:attrName>
                                            </p:attrNameLst>
                                          </p:cBhvr>
                                          <p:to>
                                            <p:strVal val="hidden"/>
                                          </p:to>
                                        </p:set>
                                      </p:childTnLst>
                                    </p:cTn>
                                  </p:par>
                                </p:childTnLst>
                              </p:cTn>
                            </p:par>
                            <p:par>
                              <p:cTn id="42" fill="hold">
                                <p:stCondLst>
                                  <p:cond delay="4500"/>
                                </p:stCondLst>
                                <p:childTnLst>
                                  <p:par>
                                    <p:cTn id="43" presetID="1" presetClass="entr" presetSubtype="0" fill="hold" grpId="1" nodeType="afterEffect">
                                      <p:stCondLst>
                                        <p:cond delay="0"/>
                                      </p:stCondLst>
                                      <p:childTnLst>
                                        <p:set>
                                          <p:cBhvr>
                                            <p:cTn id="44" dur="1" fill="hold">
                                              <p:stCondLst>
                                                <p:cond delay="0"/>
                                              </p:stCondLst>
                                            </p:cTn>
                                            <p:tgtEl>
                                              <p:spTgt spid="162"/>
                                            </p:tgtEl>
                                            <p:attrNameLst>
                                              <p:attrName>style.visibility</p:attrName>
                                            </p:attrNameLst>
                                          </p:cBhvr>
                                          <p:to>
                                            <p:strVal val="visible"/>
                                          </p:to>
                                        </p:set>
                                      </p:childTnLst>
                                    </p:cTn>
                                  </p:par>
                                  <p:par>
                                    <p:cTn id="45"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46" dur="500" fill="hold"/>
                                            <p:tgtEl>
                                              <p:spTgt spid="162"/>
                                            </p:tgtEl>
                                            <p:attrNameLst>
                                              <p:attrName>ppt_x</p:attrName>
                                              <p:attrName>ppt_y</p:attrName>
                                            </p:attrNameLst>
                                          </p:cBhvr>
                                          <p:rCtr x="-3815" y="-5023"/>
                                        </p:animMotion>
                                      </p:childTnLst>
                                    </p:cTn>
                                  </p:par>
                                </p:childTnLst>
                              </p:cTn>
                            </p:par>
                            <p:par>
                              <p:cTn id="47" fill="hold">
                                <p:stCondLst>
                                  <p:cond delay="5500"/>
                                </p:stCondLst>
                                <p:childTnLst>
                                  <p:par>
                                    <p:cTn id="48" presetID="1" presetClass="exit" presetSubtype="0" fill="hold" grpId="2" nodeType="afterEffect">
                                      <p:stCondLst>
                                        <p:cond delay="0"/>
                                      </p:stCondLst>
                                      <p:childTnLst>
                                        <p:set>
                                          <p:cBhvr>
                                            <p:cTn id="49" dur="1" fill="hold">
                                              <p:stCondLst>
                                                <p:cond delay="0"/>
                                              </p:stCondLst>
                                            </p:cTn>
                                            <p:tgtEl>
                                              <p:spTgt spid="162"/>
                                            </p:tgtEl>
                                            <p:attrNameLst>
                                              <p:attrName>style.visibility</p:attrName>
                                            </p:attrNameLst>
                                          </p:cBhvr>
                                          <p:to>
                                            <p:strVal val="hidden"/>
                                          </p:to>
                                        </p:set>
                                      </p:childTnLst>
                                    </p:cTn>
                                  </p:par>
                                </p:childTnLst>
                              </p:cTn>
                            </p:par>
                            <p:par>
                              <p:cTn id="50" fill="hold">
                                <p:stCondLst>
                                  <p:cond delay="5500"/>
                                </p:stCondLst>
                                <p:childTnLst>
                                  <p:par>
                                    <p:cTn id="51" presetID="1" presetClass="entr" presetSubtype="0" fill="hold" grpId="1" nodeType="afterEffect">
                                      <p:stCondLst>
                                        <p:cond delay="0"/>
                                      </p:stCondLst>
                                      <p:childTnLst>
                                        <p:set>
                                          <p:cBhvr>
                                            <p:cTn id="52" dur="1" fill="hold">
                                              <p:stCondLst>
                                                <p:cond delay="0"/>
                                              </p:stCondLst>
                                            </p:cTn>
                                            <p:tgtEl>
                                              <p:spTgt spid="163"/>
                                            </p:tgtEl>
                                            <p:attrNameLst>
                                              <p:attrName>style.visibility</p:attrName>
                                            </p:attrNameLst>
                                          </p:cBhvr>
                                          <p:to>
                                            <p:strVal val="visible"/>
                                          </p:to>
                                        </p:set>
                                      </p:childTnLst>
                                    </p:cTn>
                                  </p:par>
                                  <p:par>
                                    <p:cTn id="53"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54" dur="500" fill="hold"/>
                                            <p:tgtEl>
                                              <p:spTgt spid="163"/>
                                            </p:tgtEl>
                                            <p:attrNameLst>
                                              <p:attrName>ppt_x</p:attrName>
                                              <p:attrName>ppt_y</p:attrName>
                                            </p:attrNameLst>
                                          </p:cBhvr>
                                          <p:rCtr x="-3815" y="-5023"/>
                                        </p:animMotion>
                                      </p:childTnLst>
                                    </p:cTn>
                                  </p:par>
                                </p:childTnLst>
                              </p:cTn>
                            </p:par>
                            <p:par>
                              <p:cTn id="55" fill="hold">
                                <p:stCondLst>
                                  <p:cond delay="6500"/>
                                </p:stCondLst>
                                <p:childTnLst>
                                  <p:par>
                                    <p:cTn id="56" presetID="1" presetClass="exit" presetSubtype="0" fill="hold" grpId="2" nodeType="afterEffect">
                                      <p:stCondLst>
                                        <p:cond delay="0"/>
                                      </p:stCondLst>
                                      <p:childTnLst>
                                        <p:set>
                                          <p:cBhvr>
                                            <p:cTn id="57" dur="1" fill="hold">
                                              <p:stCondLst>
                                                <p:cond delay="0"/>
                                              </p:stCondLst>
                                            </p:cTn>
                                            <p:tgtEl>
                                              <p:spTgt spid="163"/>
                                            </p:tgtEl>
                                            <p:attrNameLst>
                                              <p:attrName>style.visibility</p:attrName>
                                            </p:attrNameLst>
                                          </p:cBhvr>
                                          <p:to>
                                            <p:strVal val="hidden"/>
                                          </p:to>
                                        </p:set>
                                      </p:childTnLst>
                                    </p:cTn>
                                  </p:par>
                                </p:childTnLst>
                              </p:cTn>
                            </p:par>
                            <p:par>
                              <p:cTn id="58" fill="hold">
                                <p:stCondLst>
                                  <p:cond delay="6500"/>
                                </p:stCondLst>
                                <p:childTnLst>
                                  <p:par>
                                    <p:cTn id="59" presetID="1" presetClass="entr" presetSubtype="0" fill="hold" grpId="1" nodeType="afterEffect">
                                      <p:stCondLst>
                                        <p:cond delay="0"/>
                                      </p:stCondLst>
                                      <p:childTnLst>
                                        <p:set>
                                          <p:cBhvr>
                                            <p:cTn id="60" dur="1" fill="hold">
                                              <p:stCondLst>
                                                <p:cond delay="0"/>
                                              </p:stCondLst>
                                            </p:cTn>
                                            <p:tgtEl>
                                              <p:spTgt spid="164"/>
                                            </p:tgtEl>
                                            <p:attrNameLst>
                                              <p:attrName>style.visibility</p:attrName>
                                            </p:attrNameLst>
                                          </p:cBhvr>
                                          <p:to>
                                            <p:strVal val="visible"/>
                                          </p:to>
                                        </p:set>
                                      </p:childTnLst>
                                    </p:cTn>
                                  </p:par>
                                  <p:par>
                                    <p:cTn id="61" presetID="0" presetClass="path" presetSubtype="0" accel="50000" decel="50000" autoRev="1" fill="hold" grpId="0" nodeType="withEffect">
                                      <p:stCondLst>
                                        <p:cond delay="0"/>
                                      </p:stCondLst>
                                      <p:childTnLst>
                                        <p:animMotion origin="layout" path="M 2.08333E-7 0 L -0.07617 -0.10046 L -0.07617 -0.10023 L -0.07617 -0.10046 L -0.07539 -0.10046 " pathEditMode="relative" rAng="0" ptsTypes="AAAAA">
                                          <p:cBhvr>
                                            <p:cTn id="62" dur="500" fill="hold"/>
                                            <p:tgtEl>
                                              <p:spTgt spid="164"/>
                                            </p:tgtEl>
                                            <p:attrNameLst>
                                              <p:attrName>ppt_x</p:attrName>
                                              <p:attrName>ppt_y</p:attrName>
                                            </p:attrNameLst>
                                          </p:cBhvr>
                                          <p:rCtr x="-3815" y="-5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2" grpId="1" animBg="1"/>
          <p:bldP spid="132" grpId="2" animBg="1"/>
          <p:bldP spid="159" grpId="0" animBg="1"/>
          <p:bldP spid="159" grpId="1" animBg="1"/>
          <p:bldP spid="159" grpId="2" animBg="1"/>
          <p:bldP spid="160" grpId="0" animBg="1"/>
          <p:bldP spid="160" grpId="1" animBg="1"/>
          <p:bldP spid="160" grpId="2" animBg="1"/>
          <p:bldP spid="162" grpId="0" animBg="1"/>
          <p:bldP spid="162" grpId="1" animBg="1"/>
          <p:bldP spid="162" grpId="2" animBg="1"/>
          <p:bldP spid="163" grpId="0" animBg="1"/>
          <p:bldP spid="163" grpId="1" animBg="1"/>
          <p:bldP spid="163" grpId="2" animBg="1"/>
          <p:bldP spid="164" grpId="0" animBg="1"/>
          <p:bldP spid="164" grpId="1" animBg="1"/>
          <p:bldP spid="74" grpId="0"/>
          <p:bldP spid="75" grpId="0"/>
          <p:bldP spid="7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CC6371D3-AA02-4720-B96D-FB1C491CE0F4}"/>
              </a:ext>
            </a:extLst>
          </p:cNvPr>
          <p:cNvSpPr/>
          <p:nvPr/>
        </p:nvSpPr>
        <p:spPr>
          <a:xfrm>
            <a:off x="361048" y="1851872"/>
            <a:ext cx="3437544" cy="21574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Slide Number Placeholder 1">
            <a:extLst>
              <a:ext uri="{FF2B5EF4-FFF2-40B4-BE49-F238E27FC236}">
                <a16:creationId xmlns="" xmlns:a16="http://schemas.microsoft.com/office/drawing/2014/main" id="{0ED5B470-AD87-4D84-8F89-2E1E07986EE0}"/>
              </a:ext>
            </a:extLst>
          </p:cNvPr>
          <p:cNvSpPr>
            <a:spLocks noGrp="1"/>
          </p:cNvSpPr>
          <p:nvPr>
            <p:ph type="sldNum" sz="quarter" idx="12"/>
          </p:nvPr>
        </p:nvSpPr>
        <p:spPr/>
        <p:txBody>
          <a:bodyPr/>
          <a:lstStyle/>
          <a:p>
            <a:fld id="{CB5C3FB3-A5C8-44CE-AB2A-4266C7F78C05}" type="slidenum">
              <a:rPr lang="en-US" smtClean="0"/>
              <a:t>18</a:t>
            </a:fld>
            <a:endParaRPr lang="en-US" dirty="0"/>
          </a:p>
        </p:txBody>
      </p:sp>
      <p:pic>
        <p:nvPicPr>
          <p:cNvPr id="144" name="Picture 2">
            <a:extLst>
              <a:ext uri="{FF2B5EF4-FFF2-40B4-BE49-F238E27FC236}">
                <a16:creationId xmlns="" xmlns:a16="http://schemas.microsoft.com/office/drawing/2014/main" id="{B669EA72-DAF9-4256-85B5-59CFC6964A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02568" y="2528627"/>
            <a:ext cx="728108" cy="726217"/>
          </a:xfrm>
          <a:prstGeom prst="rect">
            <a:avLst/>
          </a:prstGeom>
          <a:noFill/>
          <a:ln w="9525">
            <a:noFill/>
            <a:miter lim="800000"/>
            <a:headEnd/>
            <a:tailEnd/>
          </a:ln>
        </p:spPr>
      </p:pic>
      <p:pic>
        <p:nvPicPr>
          <p:cNvPr id="155" name="Picture 154" descr="safari logo.jpg">
            <a:extLst>
              <a:ext uri="{FF2B5EF4-FFF2-40B4-BE49-F238E27FC236}">
                <a16:creationId xmlns="" xmlns:a16="http://schemas.microsoft.com/office/drawing/2014/main" id="{D03C279D-6513-4C6A-BEB1-B90F0C0962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9105" y="1792537"/>
            <a:ext cx="764369" cy="764369"/>
          </a:xfrm>
          <a:prstGeom prst="rect">
            <a:avLst/>
          </a:prstGeom>
        </p:spPr>
      </p:pic>
      <p:pic>
        <p:nvPicPr>
          <p:cNvPr id="156" name="Picture 155">
            <a:extLst>
              <a:ext uri="{FF2B5EF4-FFF2-40B4-BE49-F238E27FC236}">
                <a16:creationId xmlns="" xmlns:a16="http://schemas.microsoft.com/office/drawing/2014/main" id="{A12559F7-08B7-4262-87FA-9FA8FDC32EC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338152" y="3195100"/>
            <a:ext cx="665322" cy="687499"/>
          </a:xfrm>
          <a:prstGeom prst="rect">
            <a:avLst/>
          </a:prstGeom>
        </p:spPr>
      </p:pic>
      <p:cxnSp>
        <p:nvCxnSpPr>
          <p:cNvPr id="157" name="Straight Arrow Connector 156">
            <a:extLst>
              <a:ext uri="{FF2B5EF4-FFF2-40B4-BE49-F238E27FC236}">
                <a16:creationId xmlns="" xmlns:a16="http://schemas.microsoft.com/office/drawing/2014/main" id="{909DDCB1-CDCA-4847-948B-1FE6D403B996}"/>
              </a:ext>
            </a:extLst>
          </p:cNvPr>
          <p:cNvCxnSpPr>
            <a:cxnSpLocks/>
            <a:stCxn id="144" idx="3"/>
            <a:endCxn id="180" idx="1"/>
          </p:cNvCxnSpPr>
          <p:nvPr/>
        </p:nvCxnSpPr>
        <p:spPr bwMode="auto">
          <a:xfrm>
            <a:off x="6030676" y="2891736"/>
            <a:ext cx="1465488" cy="6612"/>
          </a:xfrm>
          <a:prstGeom prst="straightConnector1">
            <a:avLst/>
          </a:prstGeom>
          <a:ln>
            <a:headEnd type="none" w="med" len="med"/>
            <a:tailEnd type="triangle" w="med" len="lg"/>
          </a:ln>
        </p:spPr>
        <p:style>
          <a:lnRef idx="3">
            <a:schemeClr val="accent2"/>
          </a:lnRef>
          <a:fillRef idx="0">
            <a:schemeClr val="accent2"/>
          </a:fillRef>
          <a:effectRef idx="2">
            <a:schemeClr val="accent2"/>
          </a:effectRef>
          <a:fontRef idx="minor">
            <a:schemeClr val="tx1"/>
          </a:fontRef>
        </p:style>
      </p:cxnSp>
      <p:cxnSp>
        <p:nvCxnSpPr>
          <p:cNvPr id="158" name="Straight Arrow Connector 157">
            <a:extLst>
              <a:ext uri="{FF2B5EF4-FFF2-40B4-BE49-F238E27FC236}">
                <a16:creationId xmlns="" xmlns:a16="http://schemas.microsoft.com/office/drawing/2014/main" id="{5A8DB41B-D8A8-4312-8D6C-19044EDD0E70}"/>
              </a:ext>
            </a:extLst>
          </p:cNvPr>
          <p:cNvCxnSpPr>
            <a:cxnSpLocks/>
          </p:cNvCxnSpPr>
          <p:nvPr/>
        </p:nvCxnSpPr>
        <p:spPr bwMode="auto">
          <a:xfrm flipV="1">
            <a:off x="6003474" y="1818190"/>
            <a:ext cx="1501987" cy="233910"/>
          </a:xfrm>
          <a:prstGeom prst="straightConnector1">
            <a:avLst/>
          </a:prstGeom>
          <a:ln>
            <a:headEnd type="none" w="med" len="med"/>
            <a:tailEnd type="triangle" w="med" len="lg"/>
          </a:ln>
        </p:spPr>
        <p:style>
          <a:lnRef idx="3">
            <a:schemeClr val="accent2"/>
          </a:lnRef>
          <a:fillRef idx="0">
            <a:schemeClr val="accent2"/>
          </a:fillRef>
          <a:effectRef idx="2">
            <a:schemeClr val="accent2"/>
          </a:effectRef>
          <a:fontRef idx="minor">
            <a:schemeClr val="tx1"/>
          </a:fontRef>
        </p:style>
      </p:cxnSp>
      <p:cxnSp>
        <p:nvCxnSpPr>
          <p:cNvPr id="161" name="Straight Arrow Connector 160">
            <a:extLst>
              <a:ext uri="{FF2B5EF4-FFF2-40B4-BE49-F238E27FC236}">
                <a16:creationId xmlns="" xmlns:a16="http://schemas.microsoft.com/office/drawing/2014/main" id="{77350DD6-5D2C-4749-B4CF-6767A62D941E}"/>
              </a:ext>
            </a:extLst>
          </p:cNvPr>
          <p:cNvCxnSpPr>
            <a:cxnSpLocks/>
          </p:cNvCxnSpPr>
          <p:nvPr/>
        </p:nvCxnSpPr>
        <p:spPr bwMode="auto">
          <a:xfrm>
            <a:off x="6003474" y="3699015"/>
            <a:ext cx="1496022" cy="310277"/>
          </a:xfrm>
          <a:prstGeom prst="straightConnector1">
            <a:avLst/>
          </a:prstGeom>
          <a:ln>
            <a:headEnd type="none" w="med" len="med"/>
            <a:tailEnd type="triangle" w="med" len="lg"/>
          </a:ln>
        </p:spPr>
        <p:style>
          <a:lnRef idx="3">
            <a:schemeClr val="accent2"/>
          </a:lnRef>
          <a:fillRef idx="0">
            <a:schemeClr val="accent2"/>
          </a:fillRef>
          <a:effectRef idx="2">
            <a:schemeClr val="accent2"/>
          </a:effectRef>
          <a:fontRef idx="minor">
            <a:schemeClr val="tx1"/>
          </a:fontRef>
        </p:style>
      </p:cxnSp>
      <p:sp>
        <p:nvSpPr>
          <p:cNvPr id="167" name="Text Box 4">
            <a:extLst>
              <a:ext uri="{FF2B5EF4-FFF2-40B4-BE49-F238E27FC236}">
                <a16:creationId xmlns="" xmlns:a16="http://schemas.microsoft.com/office/drawing/2014/main" id="{BA175E2D-C0EC-4D33-B802-B0E5D150B4E3}"/>
              </a:ext>
            </a:extLst>
          </p:cNvPr>
          <p:cNvSpPr txBox="1">
            <a:spLocks noChangeArrowheads="1"/>
          </p:cNvSpPr>
          <p:nvPr/>
        </p:nvSpPr>
        <p:spPr bwMode="auto">
          <a:xfrm>
            <a:off x="-72574" y="3302429"/>
            <a:ext cx="2504593" cy="334707"/>
          </a:xfrm>
          <a:prstGeom prst="rect">
            <a:avLst/>
          </a:prstGeom>
          <a:noFill/>
          <a:ln w="9525">
            <a:noFill/>
            <a:miter lim="800000"/>
            <a:headEnd/>
            <a:tailEnd/>
          </a:ln>
        </p:spPr>
        <p:txBody>
          <a:bodyPr wrap="square" lIns="57150" tIns="28575" rIns="57150" bIns="28575">
            <a:spAutoFit/>
          </a:bodyPr>
          <a:lstStyle/>
          <a:p>
            <a:pPr algn="ctr">
              <a:spcBef>
                <a:spcPts val="125"/>
              </a:spcBef>
            </a:pPr>
            <a:r>
              <a:rPr lang="en-US" b="1" dirty="0">
                <a:solidFill>
                  <a:srgbClr val="191919"/>
                </a:solidFill>
              </a:rPr>
              <a:t>SHOP.COM</a:t>
            </a:r>
          </a:p>
        </p:txBody>
      </p:sp>
      <p:sp>
        <p:nvSpPr>
          <p:cNvPr id="170" name="Text Box 7">
            <a:extLst>
              <a:ext uri="{FF2B5EF4-FFF2-40B4-BE49-F238E27FC236}">
                <a16:creationId xmlns="" xmlns:a16="http://schemas.microsoft.com/office/drawing/2014/main" id="{9A9912F0-986F-4F8E-B91E-5BE5BD891D53}"/>
              </a:ext>
            </a:extLst>
          </p:cNvPr>
          <p:cNvSpPr txBox="1">
            <a:spLocks noChangeArrowheads="1"/>
          </p:cNvSpPr>
          <p:nvPr/>
        </p:nvSpPr>
        <p:spPr bwMode="auto">
          <a:xfrm>
            <a:off x="1943182" y="3288841"/>
            <a:ext cx="1574453" cy="611706"/>
          </a:xfrm>
          <a:prstGeom prst="rect">
            <a:avLst/>
          </a:prstGeom>
          <a:noFill/>
          <a:ln w="9525">
            <a:noFill/>
            <a:miter lim="800000"/>
            <a:headEnd/>
            <a:tailEnd/>
          </a:ln>
        </p:spPr>
        <p:txBody>
          <a:bodyPr wrap="square" lIns="57150" tIns="28575" rIns="57150" bIns="28575">
            <a:spAutoFit/>
          </a:bodyPr>
          <a:lstStyle/>
          <a:p>
            <a:pPr algn="ctr">
              <a:spcBef>
                <a:spcPts val="125"/>
              </a:spcBef>
            </a:pPr>
            <a:r>
              <a:rPr lang="en-US" b="1" dirty="0">
                <a:solidFill>
                  <a:srgbClr val="191919"/>
                </a:solidFill>
              </a:rPr>
              <a:t>Optimization Intelligence</a:t>
            </a:r>
          </a:p>
        </p:txBody>
      </p:sp>
      <p:cxnSp>
        <p:nvCxnSpPr>
          <p:cNvPr id="172" name="Straight Arrow Connector 171">
            <a:extLst>
              <a:ext uri="{FF2B5EF4-FFF2-40B4-BE49-F238E27FC236}">
                <a16:creationId xmlns="" xmlns:a16="http://schemas.microsoft.com/office/drawing/2014/main" id="{723D7C5C-86D5-4E63-9D22-A5C76CBE5294}"/>
              </a:ext>
            </a:extLst>
          </p:cNvPr>
          <p:cNvCxnSpPr>
            <a:cxnSpLocks/>
            <a:stCxn id="20" idx="3"/>
            <a:endCxn id="144" idx="1"/>
          </p:cNvCxnSpPr>
          <p:nvPr/>
        </p:nvCxnSpPr>
        <p:spPr bwMode="auto">
          <a:xfrm flipV="1">
            <a:off x="3798592" y="2891736"/>
            <a:ext cx="1503976" cy="38846"/>
          </a:xfrm>
          <a:prstGeom prst="straightConnector1">
            <a:avLst/>
          </a:prstGeom>
          <a:ln>
            <a:headEnd type="none" w="med" len="med"/>
            <a:tailEnd type="triangle" w="med" len="lg"/>
          </a:ln>
        </p:spPr>
        <p:style>
          <a:lnRef idx="3">
            <a:schemeClr val="accent2"/>
          </a:lnRef>
          <a:fillRef idx="0">
            <a:schemeClr val="accent2"/>
          </a:fillRef>
          <a:effectRef idx="2">
            <a:schemeClr val="accent2"/>
          </a:effectRef>
          <a:fontRef idx="minor">
            <a:schemeClr val="tx1"/>
          </a:fontRef>
        </p:style>
      </p:cxnSp>
      <p:cxnSp>
        <p:nvCxnSpPr>
          <p:cNvPr id="173" name="Straight Arrow Connector 172">
            <a:extLst>
              <a:ext uri="{FF2B5EF4-FFF2-40B4-BE49-F238E27FC236}">
                <a16:creationId xmlns="" xmlns:a16="http://schemas.microsoft.com/office/drawing/2014/main" id="{F7EE732B-86F5-42F4-8642-1E888EC14E33}"/>
              </a:ext>
            </a:extLst>
          </p:cNvPr>
          <p:cNvCxnSpPr>
            <a:cxnSpLocks/>
            <a:stCxn id="20" idx="3"/>
          </p:cNvCxnSpPr>
          <p:nvPr/>
        </p:nvCxnSpPr>
        <p:spPr bwMode="auto">
          <a:xfrm flipV="1">
            <a:off x="3798592" y="2240718"/>
            <a:ext cx="1539560" cy="689864"/>
          </a:xfrm>
          <a:prstGeom prst="straightConnector1">
            <a:avLst/>
          </a:prstGeom>
          <a:ln>
            <a:headEnd type="none" w="med" len="med"/>
            <a:tailEnd type="triangle" w="med" len="lg"/>
          </a:ln>
        </p:spPr>
        <p:style>
          <a:lnRef idx="3">
            <a:schemeClr val="accent2"/>
          </a:lnRef>
          <a:fillRef idx="0">
            <a:schemeClr val="accent2"/>
          </a:fillRef>
          <a:effectRef idx="2">
            <a:schemeClr val="accent2"/>
          </a:effectRef>
          <a:fontRef idx="minor">
            <a:schemeClr val="tx1"/>
          </a:fontRef>
        </p:style>
      </p:cxnSp>
      <p:cxnSp>
        <p:nvCxnSpPr>
          <p:cNvPr id="174" name="Straight Arrow Connector 173">
            <a:extLst>
              <a:ext uri="{FF2B5EF4-FFF2-40B4-BE49-F238E27FC236}">
                <a16:creationId xmlns="" xmlns:a16="http://schemas.microsoft.com/office/drawing/2014/main" id="{6953CE17-03AA-4730-AF26-CF9062D1D410}"/>
              </a:ext>
            </a:extLst>
          </p:cNvPr>
          <p:cNvCxnSpPr>
            <a:cxnSpLocks/>
            <a:stCxn id="20" idx="3"/>
            <a:endCxn id="156" idx="1"/>
          </p:cNvCxnSpPr>
          <p:nvPr/>
        </p:nvCxnSpPr>
        <p:spPr bwMode="auto">
          <a:xfrm>
            <a:off x="3798592" y="2930582"/>
            <a:ext cx="1539560" cy="608268"/>
          </a:xfrm>
          <a:prstGeom prst="straightConnector1">
            <a:avLst/>
          </a:prstGeom>
          <a:ln>
            <a:headEnd type="none" w="med" len="med"/>
            <a:tailEnd type="triangle" w="med" len="lg"/>
          </a:ln>
        </p:spPr>
        <p:style>
          <a:lnRef idx="3">
            <a:schemeClr val="accent2"/>
          </a:lnRef>
          <a:fillRef idx="0">
            <a:schemeClr val="accent2"/>
          </a:fillRef>
          <a:effectRef idx="2">
            <a:schemeClr val="accent2"/>
          </a:effectRef>
          <a:fontRef idx="minor">
            <a:schemeClr val="tx1"/>
          </a:fontRef>
        </p:style>
      </p:cxnSp>
      <p:grpSp>
        <p:nvGrpSpPr>
          <p:cNvPr id="176" name="Group 33">
            <a:extLst>
              <a:ext uri="{FF2B5EF4-FFF2-40B4-BE49-F238E27FC236}">
                <a16:creationId xmlns="" xmlns:a16="http://schemas.microsoft.com/office/drawing/2014/main" id="{9792AD60-F008-4431-B823-3012C0B84DAF}"/>
              </a:ext>
            </a:extLst>
          </p:cNvPr>
          <p:cNvGrpSpPr/>
          <p:nvPr/>
        </p:nvGrpSpPr>
        <p:grpSpPr>
          <a:xfrm>
            <a:off x="7272069" y="961529"/>
            <a:ext cx="1779116" cy="1279189"/>
            <a:chOff x="8509843" y="1217872"/>
            <a:chExt cx="2507000" cy="1639627"/>
          </a:xfrm>
        </p:grpSpPr>
        <p:pic>
          <p:nvPicPr>
            <p:cNvPr id="177" name="Picture 5" descr="PC_offdep.png">
              <a:extLst>
                <a:ext uri="{FF2B5EF4-FFF2-40B4-BE49-F238E27FC236}">
                  <a16:creationId xmlns="" xmlns:a16="http://schemas.microsoft.com/office/drawing/2014/main" id="{311AE246-5FED-4E8E-91E4-1353610EAAA6}"/>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09843" y="1217872"/>
              <a:ext cx="2507000" cy="1639627"/>
            </a:xfrm>
            <a:prstGeom prst="rect">
              <a:avLst/>
            </a:prstGeom>
            <a:noFill/>
            <a:ln w="9525">
              <a:noFill/>
              <a:miter lim="800000"/>
              <a:headEnd/>
              <a:tailEnd/>
            </a:ln>
          </p:spPr>
        </p:pic>
        <p:sp>
          <p:nvSpPr>
            <p:cNvPr id="178" name="Rectangle 177">
              <a:extLst>
                <a:ext uri="{FF2B5EF4-FFF2-40B4-BE49-F238E27FC236}">
                  <a16:creationId xmlns="" xmlns:a16="http://schemas.microsoft.com/office/drawing/2014/main" id="{06724B74-DC30-4D67-B57E-EF6B89EC7505}"/>
                </a:ext>
              </a:extLst>
            </p:cNvPr>
            <p:cNvSpPr/>
            <p:nvPr/>
          </p:nvSpPr>
          <p:spPr bwMode="auto">
            <a:xfrm>
              <a:off x="8986346" y="1277007"/>
              <a:ext cx="1560786" cy="1040891"/>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9525" cap="flat" cmpd="sng" algn="ctr">
              <a:noFill/>
              <a:prstDash val="solid"/>
              <a:round/>
              <a:headEnd type="none" w="med" len="med"/>
              <a:tailEnd type="none" w="med" len="med"/>
            </a:ln>
            <a:effectLst/>
          </p:spPr>
          <p:txBody>
            <a:bodyPr vert="horz" wrap="square" lIns="57150" tIns="28575" rIns="57150" bIns="28575" numCol="1" rtlCol="0" anchor="t" anchorCtr="0" compatLnSpc="1">
              <a:prstTxWarp prst="textNoShape">
                <a:avLst/>
              </a:prstTxWarp>
            </a:bodyPr>
            <a:lstStyle/>
            <a:p>
              <a:pPr defTabSz="571477" fontAlgn="base">
                <a:spcBef>
                  <a:spcPct val="0"/>
                </a:spcBef>
                <a:spcAft>
                  <a:spcPct val="0"/>
                </a:spcAft>
              </a:pPr>
              <a:endParaRPr lang="en-US" sz="1125" b="1" dirty="0"/>
            </a:p>
          </p:txBody>
        </p:sp>
      </p:grpSp>
      <p:grpSp>
        <p:nvGrpSpPr>
          <p:cNvPr id="179" name="Group 41">
            <a:extLst>
              <a:ext uri="{FF2B5EF4-FFF2-40B4-BE49-F238E27FC236}">
                <a16:creationId xmlns="" xmlns:a16="http://schemas.microsoft.com/office/drawing/2014/main" id="{AD203C27-5722-400C-9BE1-2D0682ABEA97}"/>
              </a:ext>
            </a:extLst>
          </p:cNvPr>
          <p:cNvGrpSpPr/>
          <p:nvPr/>
        </p:nvGrpSpPr>
        <p:grpSpPr>
          <a:xfrm>
            <a:off x="7496164" y="2388536"/>
            <a:ext cx="1286525" cy="1019624"/>
            <a:chOff x="9900179" y="3136900"/>
            <a:chExt cx="1674519" cy="1130300"/>
          </a:xfrm>
        </p:grpSpPr>
        <p:pic>
          <p:nvPicPr>
            <p:cNvPr id="180" name="Picture 179" descr="LiveView_With_Border.png">
              <a:extLst>
                <a:ext uri="{FF2B5EF4-FFF2-40B4-BE49-F238E27FC236}">
                  <a16:creationId xmlns="" xmlns:a16="http://schemas.microsoft.com/office/drawing/2014/main" id="{A73213E1-D06D-4158-A05B-8CF30C63CC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00179" y="3136900"/>
              <a:ext cx="1674519" cy="1130300"/>
            </a:xfrm>
            <a:prstGeom prst="rect">
              <a:avLst/>
            </a:prstGeom>
            <a:effectLst>
              <a:outerShdw blurRad="63500" sx="102000" sy="102000" algn="ctr" rotWithShape="0">
                <a:prstClr val="black">
                  <a:alpha val="40000"/>
                </a:prstClr>
              </a:outerShdw>
            </a:effectLst>
          </p:spPr>
        </p:pic>
        <p:sp>
          <p:nvSpPr>
            <p:cNvPr id="181" name="Rectangle 180">
              <a:extLst>
                <a:ext uri="{FF2B5EF4-FFF2-40B4-BE49-F238E27FC236}">
                  <a16:creationId xmlns="" xmlns:a16="http://schemas.microsoft.com/office/drawing/2014/main" id="{E079800D-DC24-4B7B-85CB-49DE2AF0F144}"/>
                </a:ext>
              </a:extLst>
            </p:cNvPr>
            <p:cNvSpPr/>
            <p:nvPr/>
          </p:nvSpPr>
          <p:spPr bwMode="auto">
            <a:xfrm>
              <a:off x="9995339" y="3231932"/>
              <a:ext cx="1498456" cy="882868"/>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9525" cap="flat" cmpd="sng" algn="ctr">
              <a:noFill/>
              <a:prstDash val="solid"/>
              <a:round/>
              <a:headEnd type="none" w="med" len="med"/>
              <a:tailEnd type="none" w="med" len="med"/>
            </a:ln>
            <a:effectLst/>
          </p:spPr>
          <p:txBody>
            <a:bodyPr vert="horz" wrap="square" lIns="57150" tIns="28575" rIns="57150" bIns="28575" numCol="1" rtlCol="0" anchor="t" anchorCtr="0" compatLnSpc="1">
              <a:prstTxWarp prst="textNoShape">
                <a:avLst/>
              </a:prstTxWarp>
            </a:bodyPr>
            <a:lstStyle/>
            <a:p>
              <a:pPr defTabSz="571477" fontAlgn="base">
                <a:spcBef>
                  <a:spcPct val="0"/>
                </a:spcBef>
                <a:spcAft>
                  <a:spcPct val="0"/>
                </a:spcAft>
              </a:pPr>
              <a:endParaRPr lang="en-US" sz="1125" b="1" dirty="0"/>
            </a:p>
          </p:txBody>
        </p:sp>
      </p:grpSp>
      <p:pic>
        <p:nvPicPr>
          <p:cNvPr id="182" name="Picture 137" descr="Devices">
            <a:extLst>
              <a:ext uri="{FF2B5EF4-FFF2-40B4-BE49-F238E27FC236}">
                <a16:creationId xmlns="" xmlns:a16="http://schemas.microsoft.com/office/drawing/2014/main" id="{30C1B6A5-59EF-4231-8723-0888C8863B1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b="-8081"/>
          <a:stretch>
            <a:fillRect/>
          </a:stretch>
        </p:blipFill>
        <p:spPr bwMode="auto">
          <a:xfrm rot="16200000">
            <a:off x="7634607" y="3130997"/>
            <a:ext cx="1155470" cy="1851376"/>
          </a:xfrm>
          <a:prstGeom prst="rect">
            <a:avLst/>
          </a:prstGeom>
          <a:noFill/>
          <a:ln w="9525">
            <a:noFill/>
            <a:miter lim="800000"/>
            <a:headEnd/>
            <a:tailEnd/>
          </a:ln>
        </p:spPr>
      </p:pic>
      <p:pic>
        <p:nvPicPr>
          <p:cNvPr id="183" name="Picture 182">
            <a:extLst>
              <a:ext uri="{FF2B5EF4-FFF2-40B4-BE49-F238E27FC236}">
                <a16:creationId xmlns="" xmlns:a16="http://schemas.microsoft.com/office/drawing/2014/main" id="{07409613-EA9D-4E71-BF7C-9DB97E900799}"/>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582896" y="981962"/>
            <a:ext cx="1212389" cy="869910"/>
          </a:xfrm>
          <a:prstGeom prst="rect">
            <a:avLst/>
          </a:prstGeom>
        </p:spPr>
      </p:pic>
      <p:pic>
        <p:nvPicPr>
          <p:cNvPr id="184" name="Picture 183">
            <a:extLst>
              <a:ext uri="{FF2B5EF4-FFF2-40B4-BE49-F238E27FC236}">
                <a16:creationId xmlns="" xmlns:a16="http://schemas.microsoft.com/office/drawing/2014/main" id="{D473DCC1-7785-41BF-A195-F599C5CECF98}"/>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589955" y="2448952"/>
            <a:ext cx="1140805" cy="789867"/>
          </a:xfrm>
          <a:prstGeom prst="rect">
            <a:avLst/>
          </a:prstGeom>
        </p:spPr>
      </p:pic>
      <p:pic>
        <p:nvPicPr>
          <p:cNvPr id="185" name="Picture 184">
            <a:extLst>
              <a:ext uri="{FF2B5EF4-FFF2-40B4-BE49-F238E27FC236}">
                <a16:creationId xmlns="" xmlns:a16="http://schemas.microsoft.com/office/drawing/2014/main" id="{BF67A0E0-424F-4FC2-B8D8-E0BAC593D76E}"/>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729205" y="3699015"/>
            <a:ext cx="1045278" cy="727171"/>
          </a:xfrm>
          <a:prstGeom prst="rect">
            <a:avLst/>
          </a:prstGeom>
        </p:spPr>
      </p:pic>
      <p:sp>
        <p:nvSpPr>
          <p:cNvPr id="186" name="TextBox 185">
            <a:extLst>
              <a:ext uri="{FF2B5EF4-FFF2-40B4-BE49-F238E27FC236}">
                <a16:creationId xmlns="" xmlns:a16="http://schemas.microsoft.com/office/drawing/2014/main" id="{DA581EB2-CAE5-4DEE-95E7-3B23DC6E532A}"/>
              </a:ext>
            </a:extLst>
          </p:cNvPr>
          <p:cNvSpPr txBox="1"/>
          <p:nvPr/>
        </p:nvSpPr>
        <p:spPr>
          <a:xfrm>
            <a:off x="9055440" y="3798017"/>
            <a:ext cx="2778593" cy="307007"/>
          </a:xfrm>
          <a:prstGeom prst="rect">
            <a:avLst/>
          </a:prstGeom>
          <a:noFill/>
        </p:spPr>
        <p:txBody>
          <a:bodyPr wrap="square" lIns="57150" tIns="28575" rIns="57150" bIns="28575" rtlCol="0" anchor="t" anchorCtr="0">
            <a:spAutoFit/>
          </a:bodyPr>
          <a:lstStyle/>
          <a:p>
            <a:pPr>
              <a:lnSpc>
                <a:spcPct val="90000"/>
              </a:lnSpc>
              <a:spcBef>
                <a:spcPts val="562"/>
              </a:spcBef>
              <a:buClr>
                <a:srgbClr val="191919"/>
              </a:buClr>
            </a:pPr>
            <a:r>
              <a:rPr lang="en-US" dirty="0">
                <a:solidFill>
                  <a:srgbClr val="191919"/>
                </a:solidFill>
                <a:cs typeface="Arial"/>
              </a:rPr>
              <a:t>Cellular connection</a:t>
            </a:r>
          </a:p>
        </p:txBody>
      </p:sp>
      <p:sp>
        <p:nvSpPr>
          <p:cNvPr id="187" name="TextBox 186">
            <a:extLst>
              <a:ext uri="{FF2B5EF4-FFF2-40B4-BE49-F238E27FC236}">
                <a16:creationId xmlns="" xmlns:a16="http://schemas.microsoft.com/office/drawing/2014/main" id="{230E3251-86A9-4C8C-912A-5740CA9924CF}"/>
              </a:ext>
            </a:extLst>
          </p:cNvPr>
          <p:cNvSpPr txBox="1"/>
          <p:nvPr/>
        </p:nvSpPr>
        <p:spPr>
          <a:xfrm>
            <a:off x="8990215" y="2569403"/>
            <a:ext cx="2332451" cy="307007"/>
          </a:xfrm>
          <a:prstGeom prst="rect">
            <a:avLst/>
          </a:prstGeom>
          <a:noFill/>
        </p:spPr>
        <p:txBody>
          <a:bodyPr wrap="square" lIns="57150" tIns="28575" rIns="57150" bIns="28575" rtlCol="0" anchor="t" anchorCtr="0">
            <a:spAutoFit/>
          </a:bodyPr>
          <a:lstStyle/>
          <a:p>
            <a:pPr>
              <a:lnSpc>
                <a:spcPct val="90000"/>
              </a:lnSpc>
              <a:spcBef>
                <a:spcPts val="562"/>
              </a:spcBef>
              <a:buClr>
                <a:schemeClr val="accent2"/>
              </a:buClr>
            </a:pPr>
            <a:r>
              <a:rPr lang="en-US" dirty="0">
                <a:solidFill>
                  <a:srgbClr val="191919"/>
                </a:solidFill>
                <a:cs typeface="Arial"/>
              </a:rPr>
              <a:t>Medium Connection</a:t>
            </a:r>
          </a:p>
        </p:txBody>
      </p:sp>
      <p:sp>
        <p:nvSpPr>
          <p:cNvPr id="188" name="TextBox 187">
            <a:extLst>
              <a:ext uri="{FF2B5EF4-FFF2-40B4-BE49-F238E27FC236}">
                <a16:creationId xmlns="" xmlns:a16="http://schemas.microsoft.com/office/drawing/2014/main" id="{55D2F24F-700B-47EC-8B17-36C4CBD3233F}"/>
              </a:ext>
            </a:extLst>
          </p:cNvPr>
          <p:cNvSpPr txBox="1"/>
          <p:nvPr/>
        </p:nvSpPr>
        <p:spPr>
          <a:xfrm>
            <a:off x="9051185" y="1340789"/>
            <a:ext cx="2210513" cy="307007"/>
          </a:xfrm>
          <a:prstGeom prst="rect">
            <a:avLst/>
          </a:prstGeom>
          <a:noFill/>
        </p:spPr>
        <p:txBody>
          <a:bodyPr wrap="square" lIns="57150" tIns="28575" rIns="57150" bIns="28575" rtlCol="0" anchor="t" anchorCtr="0">
            <a:spAutoFit/>
          </a:bodyPr>
          <a:lstStyle/>
          <a:p>
            <a:pPr>
              <a:lnSpc>
                <a:spcPct val="90000"/>
              </a:lnSpc>
              <a:spcBef>
                <a:spcPts val="562"/>
              </a:spcBef>
              <a:buClr>
                <a:srgbClr val="0096D6"/>
              </a:buClr>
            </a:pPr>
            <a:r>
              <a:rPr lang="en-US" dirty="0">
                <a:solidFill>
                  <a:srgbClr val="191919"/>
                </a:solidFill>
                <a:cs typeface="Arial"/>
              </a:rPr>
              <a:t>Fast Connection</a:t>
            </a:r>
          </a:p>
        </p:txBody>
      </p:sp>
      <p:grpSp>
        <p:nvGrpSpPr>
          <p:cNvPr id="36" name="Group 35">
            <a:extLst>
              <a:ext uri="{FF2B5EF4-FFF2-40B4-BE49-F238E27FC236}">
                <a16:creationId xmlns="" xmlns:a16="http://schemas.microsoft.com/office/drawing/2014/main" id="{B7015DF3-5E46-4C66-A936-5FC8D717D2F4}"/>
              </a:ext>
            </a:extLst>
          </p:cNvPr>
          <p:cNvGrpSpPr/>
          <p:nvPr/>
        </p:nvGrpSpPr>
        <p:grpSpPr>
          <a:xfrm>
            <a:off x="492131" y="2052100"/>
            <a:ext cx="3062928" cy="1191373"/>
            <a:chOff x="492131" y="2052100"/>
            <a:chExt cx="3062928" cy="1191373"/>
          </a:xfrm>
        </p:grpSpPr>
        <p:cxnSp>
          <p:nvCxnSpPr>
            <p:cNvPr id="171" name="Straight Arrow Connector 170">
              <a:extLst>
                <a:ext uri="{FF2B5EF4-FFF2-40B4-BE49-F238E27FC236}">
                  <a16:creationId xmlns="" xmlns:a16="http://schemas.microsoft.com/office/drawing/2014/main" id="{F0697A16-7AE6-4192-B31B-312C9C096DC3}"/>
                </a:ext>
              </a:extLst>
            </p:cNvPr>
            <p:cNvCxnSpPr>
              <a:cxnSpLocks/>
            </p:cNvCxnSpPr>
            <p:nvPr/>
          </p:nvCxnSpPr>
          <p:spPr bwMode="auto">
            <a:xfrm>
              <a:off x="1461691" y="2647785"/>
              <a:ext cx="824309" cy="0"/>
            </a:xfrm>
            <a:prstGeom prst="straightConnector1">
              <a:avLst/>
            </a:prstGeom>
            <a:ln>
              <a:headEnd type="none" w="med" len="med"/>
              <a:tailEnd type="triangle" w="med" len="lg"/>
            </a:ln>
          </p:spPr>
          <p:style>
            <a:lnRef idx="3">
              <a:schemeClr val="dk1"/>
            </a:lnRef>
            <a:fillRef idx="0">
              <a:schemeClr val="dk1"/>
            </a:fillRef>
            <a:effectRef idx="2">
              <a:schemeClr val="dk1"/>
            </a:effectRef>
            <a:fontRef idx="minor">
              <a:schemeClr val="tx1"/>
            </a:fontRef>
          </p:style>
        </p:cxnSp>
        <p:pic>
          <p:nvPicPr>
            <p:cNvPr id="175" name="Picture 174">
              <a:extLst>
                <a:ext uri="{FF2B5EF4-FFF2-40B4-BE49-F238E27FC236}">
                  <a16:creationId xmlns="" xmlns:a16="http://schemas.microsoft.com/office/drawing/2014/main" id="{3A8B65F4-982D-4E4E-B1A6-6B72CEF07DE0}"/>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92131" y="2052100"/>
              <a:ext cx="1451051" cy="119137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190" name="Picture 116" descr="gray_server">
              <a:extLst>
                <a:ext uri="{FF2B5EF4-FFF2-40B4-BE49-F238E27FC236}">
                  <a16:creationId xmlns="" xmlns:a16="http://schemas.microsoft.com/office/drawing/2014/main" id="{B1834DFE-D22C-45A5-A676-2B87565120D9}"/>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321584" y="2219663"/>
              <a:ext cx="1233475" cy="1020621"/>
            </a:xfrm>
            <a:prstGeom prst="rect">
              <a:avLst/>
            </a:prstGeom>
            <a:noFill/>
            <a:ln w="9525">
              <a:noFill/>
              <a:miter lim="800000"/>
              <a:headEnd/>
              <a:tailEnd/>
            </a:ln>
          </p:spPr>
        </p:pic>
      </p:grpSp>
      <p:sp>
        <p:nvSpPr>
          <p:cNvPr id="35" name="Rectangle 34">
            <a:extLst>
              <a:ext uri="{FF2B5EF4-FFF2-40B4-BE49-F238E27FC236}">
                <a16:creationId xmlns="" xmlns:a16="http://schemas.microsoft.com/office/drawing/2014/main" id="{02FA08DE-23AE-4CE5-B8A9-8E556D839FAA}"/>
              </a:ext>
            </a:extLst>
          </p:cNvPr>
          <p:cNvSpPr/>
          <p:nvPr/>
        </p:nvSpPr>
        <p:spPr>
          <a:xfrm>
            <a:off x="70182" y="482280"/>
            <a:ext cx="6822108" cy="769439"/>
          </a:xfrm>
          <a:prstGeom prst="rect">
            <a:avLst/>
          </a:prstGeom>
        </p:spPr>
        <p:txBody>
          <a:bodyPr wrap="square" lIns="89960" tIns="45719" rIns="89960" bIns="45719">
            <a:spAutoFit/>
          </a:bodyPr>
          <a:lstStyle/>
          <a:p>
            <a:pPr defTabSz="882055"/>
            <a:r>
              <a:rPr lang="en-US" sz="4400" b="1" cap="all" spc="-300" dirty="0">
                <a:solidFill>
                  <a:schemeClr val="tx1">
                    <a:lumMod val="65000"/>
                    <a:lumOff val="35000"/>
                  </a:schemeClr>
                </a:solidFill>
              </a:rPr>
              <a:t>Web Page - Optimization</a:t>
            </a:r>
          </a:p>
        </p:txBody>
      </p:sp>
      <p:sp>
        <p:nvSpPr>
          <p:cNvPr id="37" name="Rectangle 36">
            <a:extLst>
              <a:ext uri="{FF2B5EF4-FFF2-40B4-BE49-F238E27FC236}">
                <a16:creationId xmlns="" xmlns:a16="http://schemas.microsoft.com/office/drawing/2014/main" id="{93F678B5-AB31-4BC7-9210-BF74F695952B}"/>
              </a:ext>
            </a:extLst>
          </p:cNvPr>
          <p:cNvSpPr/>
          <p:nvPr/>
        </p:nvSpPr>
        <p:spPr>
          <a:xfrm>
            <a:off x="361048" y="4426186"/>
            <a:ext cx="7974061" cy="1661991"/>
          </a:xfrm>
          <a:prstGeom prst="rect">
            <a:avLst/>
          </a:prstGeom>
        </p:spPr>
        <p:txBody>
          <a:bodyPr wrap="square" lIns="89960" tIns="45719" rIns="89960" bIns="45719">
            <a:spAutoFit/>
          </a:bodyPr>
          <a:lstStyle/>
          <a:p>
            <a:pPr defTabSz="882055"/>
            <a:r>
              <a:rPr lang="en-US" sz="3400" b="1" cap="all" spc="-300" dirty="0">
                <a:solidFill>
                  <a:schemeClr val="accent1">
                    <a:lumMod val="50000"/>
                  </a:schemeClr>
                </a:solidFill>
              </a:rPr>
              <a:t>We Improve Performance by adjusting the Content Based on browser type and connection speed</a:t>
            </a:r>
          </a:p>
        </p:txBody>
      </p:sp>
    </p:spTree>
    <p:extLst>
      <p:ext uri="{BB962C8B-B14F-4D97-AF65-F5344CB8AC3E}">
        <p14:creationId xmlns:p14="http://schemas.microsoft.com/office/powerpoint/2010/main" val="9273478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50000">
                                          <p:cBhvr additive="base">
                                            <p:cTn id="7" dur="1250" fill="hold"/>
                                            <p:tgtEl>
                                              <p:spTgt spid="35"/>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3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2" presetClass="entr" presetSubtype="8" fill="hold" grpId="0" nodeType="withEffect" p14:presetBounceEnd="5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50000">
                                          <p:cBhvr additive="base">
                                            <p:cTn id="14" dur="750" fill="hold"/>
                                            <p:tgtEl>
                                              <p:spTgt spid="37"/>
                                            </p:tgtEl>
                                            <p:attrNameLst>
                                              <p:attrName>ppt_x</p:attrName>
                                            </p:attrNameLst>
                                          </p:cBhvr>
                                          <p:tavLst>
                                            <p:tav tm="0">
                                              <p:val>
                                                <p:strVal val="0-#ppt_w/2"/>
                                              </p:val>
                                            </p:tav>
                                            <p:tav tm="100000">
                                              <p:val>
                                                <p:strVal val="#ppt_x"/>
                                              </p:val>
                                            </p:tav>
                                          </p:tavLst>
                                        </p:anim>
                                        <p:anim calcmode="lin" valueType="num" p14:bounceEnd="50000">
                                          <p:cBhvr additive="base">
                                            <p:cTn id="15" dur="750" fill="hold"/>
                                            <p:tgtEl>
                                              <p:spTgt spid="37"/>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wipe(left)">
                                          <p:cBhvr>
                                            <p:cTn id="19" dur="1000"/>
                                            <p:tgtEl>
                                              <p:spTgt spid="172"/>
                                            </p:tgtEl>
                                          </p:cBhvr>
                                        </p:animEffect>
                                      </p:childTnLst>
                                    </p:cTn>
                                  </p:par>
                                  <p:par>
                                    <p:cTn id="20" presetID="22" presetClass="entr" presetSubtype="8" fill="hold" nodeType="with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wipe(left)">
                                          <p:cBhvr>
                                            <p:cTn id="22" dur="1000"/>
                                            <p:tgtEl>
                                              <p:spTgt spid="173"/>
                                            </p:tgtEl>
                                          </p:cBhvr>
                                        </p:animEffect>
                                      </p:childTnLst>
                                    </p:cTn>
                                  </p:par>
                                  <p:par>
                                    <p:cTn id="23" presetID="22" presetClass="entr" presetSubtype="8" fill="hold" nodeType="with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wipe(left)">
                                          <p:cBhvr>
                                            <p:cTn id="25" dur="1000"/>
                                            <p:tgtEl>
                                              <p:spTgt spid="174"/>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58"/>
                                            </p:tgtEl>
                                            <p:attrNameLst>
                                              <p:attrName>style.visibility</p:attrName>
                                            </p:attrNameLst>
                                          </p:cBhvr>
                                          <p:to>
                                            <p:strVal val="visible"/>
                                          </p:to>
                                        </p:set>
                                        <p:animEffect transition="in" filter="wipe(left)">
                                          <p:cBhvr>
                                            <p:cTn id="29" dur="1000"/>
                                            <p:tgtEl>
                                              <p:spTgt spid="158"/>
                                            </p:tgtEl>
                                          </p:cBhvr>
                                        </p:animEffect>
                                      </p:childTnLst>
                                    </p:cTn>
                                  </p:par>
                                </p:childTnLst>
                              </p:cTn>
                            </p:par>
                            <p:par>
                              <p:cTn id="30" fill="hold">
                                <p:stCondLst>
                                  <p:cond delay="3250"/>
                                </p:stCondLst>
                                <p:childTnLst>
                                  <p:par>
                                    <p:cTn id="31" presetID="10" presetClass="entr" presetSubtype="0" fill="hold" nodeType="afterEffect">
                                      <p:stCondLst>
                                        <p:cond delay="0"/>
                                      </p:stCondLst>
                                      <p:childTnLst>
                                        <p:set>
                                          <p:cBhvr>
                                            <p:cTn id="32" dur="1" fill="hold">
                                              <p:stCondLst>
                                                <p:cond delay="0"/>
                                              </p:stCondLst>
                                            </p:cTn>
                                            <p:tgtEl>
                                              <p:spTgt spid="183"/>
                                            </p:tgtEl>
                                            <p:attrNameLst>
                                              <p:attrName>style.visibility</p:attrName>
                                            </p:attrNameLst>
                                          </p:cBhvr>
                                          <p:to>
                                            <p:strVal val="visible"/>
                                          </p:to>
                                        </p:set>
                                        <p:animEffect transition="in" filter="fade">
                                          <p:cBhvr>
                                            <p:cTn id="33" dur="500"/>
                                            <p:tgtEl>
                                              <p:spTgt spid="183"/>
                                            </p:tgtEl>
                                          </p:cBhvr>
                                        </p:animEffect>
                                      </p:childTnLst>
                                    </p:cTn>
                                  </p:par>
                                </p:childTnLst>
                              </p:cTn>
                            </p:par>
                            <p:par>
                              <p:cTn id="34" fill="hold">
                                <p:stCondLst>
                                  <p:cond delay="3750"/>
                                </p:stCondLst>
                                <p:childTnLst>
                                  <p:par>
                                    <p:cTn id="35" presetID="22" presetClass="entr" presetSubtype="8" fill="hold" nodeType="after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wipe(left)">
                                          <p:cBhvr>
                                            <p:cTn id="37" dur="1000"/>
                                            <p:tgtEl>
                                              <p:spTgt spid="157"/>
                                            </p:tgtEl>
                                          </p:cBhvr>
                                        </p:animEffect>
                                      </p:childTnLst>
                                    </p:cTn>
                                  </p:par>
                                </p:childTnLst>
                              </p:cTn>
                            </p:par>
                            <p:par>
                              <p:cTn id="38" fill="hold">
                                <p:stCondLst>
                                  <p:cond delay="4750"/>
                                </p:stCondLst>
                                <p:childTnLst>
                                  <p:par>
                                    <p:cTn id="39" presetID="10" presetClass="entr" presetSubtype="0" fill="hold" nodeType="afterEffect">
                                      <p:stCondLst>
                                        <p:cond delay="0"/>
                                      </p:stCondLst>
                                      <p:childTnLst>
                                        <p:set>
                                          <p:cBhvr>
                                            <p:cTn id="40" dur="1" fill="hold">
                                              <p:stCondLst>
                                                <p:cond delay="0"/>
                                              </p:stCondLst>
                                            </p:cTn>
                                            <p:tgtEl>
                                              <p:spTgt spid="184"/>
                                            </p:tgtEl>
                                            <p:attrNameLst>
                                              <p:attrName>style.visibility</p:attrName>
                                            </p:attrNameLst>
                                          </p:cBhvr>
                                          <p:to>
                                            <p:strVal val="visible"/>
                                          </p:to>
                                        </p:set>
                                        <p:animEffect transition="in" filter="fade">
                                          <p:cBhvr>
                                            <p:cTn id="41" dur="500"/>
                                            <p:tgtEl>
                                              <p:spTgt spid="184"/>
                                            </p:tgtEl>
                                          </p:cBhvr>
                                        </p:animEffect>
                                      </p:childTnLst>
                                    </p:cTn>
                                  </p:par>
                                </p:childTnLst>
                              </p:cTn>
                            </p:par>
                            <p:par>
                              <p:cTn id="42" fill="hold">
                                <p:stCondLst>
                                  <p:cond delay="5250"/>
                                </p:stCondLst>
                                <p:childTnLst>
                                  <p:par>
                                    <p:cTn id="43" presetID="22" presetClass="entr" presetSubtype="8" fill="hold" nodeType="afterEffect">
                                      <p:stCondLst>
                                        <p:cond delay="0"/>
                                      </p:stCondLst>
                                      <p:childTnLst>
                                        <p:set>
                                          <p:cBhvr>
                                            <p:cTn id="44" dur="1" fill="hold">
                                              <p:stCondLst>
                                                <p:cond delay="0"/>
                                              </p:stCondLst>
                                            </p:cTn>
                                            <p:tgtEl>
                                              <p:spTgt spid="161"/>
                                            </p:tgtEl>
                                            <p:attrNameLst>
                                              <p:attrName>style.visibility</p:attrName>
                                            </p:attrNameLst>
                                          </p:cBhvr>
                                          <p:to>
                                            <p:strVal val="visible"/>
                                          </p:to>
                                        </p:set>
                                        <p:animEffect transition="in" filter="wipe(left)">
                                          <p:cBhvr>
                                            <p:cTn id="45" dur="1000"/>
                                            <p:tgtEl>
                                              <p:spTgt spid="161"/>
                                            </p:tgtEl>
                                          </p:cBhvr>
                                        </p:animEffect>
                                      </p:childTnLst>
                                    </p:cTn>
                                  </p:par>
                                </p:childTnLst>
                              </p:cTn>
                            </p:par>
                            <p:par>
                              <p:cTn id="46" fill="hold">
                                <p:stCondLst>
                                  <p:cond delay="6250"/>
                                </p:stCondLst>
                                <p:childTnLst>
                                  <p:par>
                                    <p:cTn id="47" presetID="10" presetClass="entr" presetSubtype="0" fill="hold" nodeType="afterEffect">
                                      <p:stCondLst>
                                        <p:cond delay="0"/>
                                      </p:stCondLst>
                                      <p:childTnLst>
                                        <p:set>
                                          <p:cBhvr>
                                            <p:cTn id="48" dur="1" fill="hold">
                                              <p:stCondLst>
                                                <p:cond delay="0"/>
                                              </p:stCondLst>
                                            </p:cTn>
                                            <p:tgtEl>
                                              <p:spTgt spid="185"/>
                                            </p:tgtEl>
                                            <p:attrNameLst>
                                              <p:attrName>style.visibility</p:attrName>
                                            </p:attrNameLst>
                                          </p:cBhvr>
                                          <p:to>
                                            <p:strVal val="visible"/>
                                          </p:to>
                                        </p:set>
                                        <p:animEffect transition="in" filter="fade">
                                          <p:cBhvr>
                                            <p:cTn id="49"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250" fill="hold"/>
                                            <p:tgtEl>
                                              <p:spTgt spid="35"/>
                                            </p:tgtEl>
                                            <p:attrNameLst>
                                              <p:attrName>ppt_x</p:attrName>
                                            </p:attrNameLst>
                                          </p:cBhvr>
                                          <p:tavLst>
                                            <p:tav tm="0">
                                              <p:val>
                                                <p:strVal val="0-#ppt_w/2"/>
                                              </p:val>
                                            </p:tav>
                                            <p:tav tm="100000">
                                              <p:val>
                                                <p:strVal val="#ppt_x"/>
                                              </p:val>
                                            </p:tav>
                                          </p:tavLst>
                                        </p:anim>
                                        <p:anim calcmode="lin" valueType="num">
                                          <p:cBhvr additive="base">
                                            <p:cTn id="8" dur="1250" fill="hold"/>
                                            <p:tgtEl>
                                              <p:spTgt spid="3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2" presetClass="entr" presetSubtype="8"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750" fill="hold"/>
                                            <p:tgtEl>
                                              <p:spTgt spid="37"/>
                                            </p:tgtEl>
                                            <p:attrNameLst>
                                              <p:attrName>ppt_x</p:attrName>
                                            </p:attrNameLst>
                                          </p:cBhvr>
                                          <p:tavLst>
                                            <p:tav tm="0">
                                              <p:val>
                                                <p:strVal val="0-#ppt_w/2"/>
                                              </p:val>
                                            </p:tav>
                                            <p:tav tm="100000">
                                              <p:val>
                                                <p:strVal val="#ppt_x"/>
                                              </p:val>
                                            </p:tav>
                                          </p:tavLst>
                                        </p:anim>
                                        <p:anim calcmode="lin" valueType="num">
                                          <p:cBhvr additive="base">
                                            <p:cTn id="15" dur="750" fill="hold"/>
                                            <p:tgtEl>
                                              <p:spTgt spid="37"/>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wipe(left)">
                                          <p:cBhvr>
                                            <p:cTn id="19" dur="1000"/>
                                            <p:tgtEl>
                                              <p:spTgt spid="172"/>
                                            </p:tgtEl>
                                          </p:cBhvr>
                                        </p:animEffect>
                                      </p:childTnLst>
                                    </p:cTn>
                                  </p:par>
                                  <p:par>
                                    <p:cTn id="20" presetID="22" presetClass="entr" presetSubtype="8" fill="hold" nodeType="with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wipe(left)">
                                          <p:cBhvr>
                                            <p:cTn id="22" dur="1000"/>
                                            <p:tgtEl>
                                              <p:spTgt spid="173"/>
                                            </p:tgtEl>
                                          </p:cBhvr>
                                        </p:animEffect>
                                      </p:childTnLst>
                                    </p:cTn>
                                  </p:par>
                                  <p:par>
                                    <p:cTn id="23" presetID="22" presetClass="entr" presetSubtype="8" fill="hold" nodeType="with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wipe(left)">
                                          <p:cBhvr>
                                            <p:cTn id="25" dur="1000"/>
                                            <p:tgtEl>
                                              <p:spTgt spid="174"/>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58"/>
                                            </p:tgtEl>
                                            <p:attrNameLst>
                                              <p:attrName>style.visibility</p:attrName>
                                            </p:attrNameLst>
                                          </p:cBhvr>
                                          <p:to>
                                            <p:strVal val="visible"/>
                                          </p:to>
                                        </p:set>
                                        <p:animEffect transition="in" filter="wipe(left)">
                                          <p:cBhvr>
                                            <p:cTn id="29" dur="1000"/>
                                            <p:tgtEl>
                                              <p:spTgt spid="158"/>
                                            </p:tgtEl>
                                          </p:cBhvr>
                                        </p:animEffect>
                                      </p:childTnLst>
                                    </p:cTn>
                                  </p:par>
                                </p:childTnLst>
                              </p:cTn>
                            </p:par>
                            <p:par>
                              <p:cTn id="30" fill="hold">
                                <p:stCondLst>
                                  <p:cond delay="3250"/>
                                </p:stCondLst>
                                <p:childTnLst>
                                  <p:par>
                                    <p:cTn id="31" presetID="10" presetClass="entr" presetSubtype="0" fill="hold" nodeType="afterEffect">
                                      <p:stCondLst>
                                        <p:cond delay="0"/>
                                      </p:stCondLst>
                                      <p:childTnLst>
                                        <p:set>
                                          <p:cBhvr>
                                            <p:cTn id="32" dur="1" fill="hold">
                                              <p:stCondLst>
                                                <p:cond delay="0"/>
                                              </p:stCondLst>
                                            </p:cTn>
                                            <p:tgtEl>
                                              <p:spTgt spid="183"/>
                                            </p:tgtEl>
                                            <p:attrNameLst>
                                              <p:attrName>style.visibility</p:attrName>
                                            </p:attrNameLst>
                                          </p:cBhvr>
                                          <p:to>
                                            <p:strVal val="visible"/>
                                          </p:to>
                                        </p:set>
                                        <p:animEffect transition="in" filter="fade">
                                          <p:cBhvr>
                                            <p:cTn id="33" dur="500"/>
                                            <p:tgtEl>
                                              <p:spTgt spid="183"/>
                                            </p:tgtEl>
                                          </p:cBhvr>
                                        </p:animEffect>
                                      </p:childTnLst>
                                    </p:cTn>
                                  </p:par>
                                </p:childTnLst>
                              </p:cTn>
                            </p:par>
                            <p:par>
                              <p:cTn id="34" fill="hold">
                                <p:stCondLst>
                                  <p:cond delay="3750"/>
                                </p:stCondLst>
                                <p:childTnLst>
                                  <p:par>
                                    <p:cTn id="35" presetID="22" presetClass="entr" presetSubtype="8" fill="hold" nodeType="after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wipe(left)">
                                          <p:cBhvr>
                                            <p:cTn id="37" dur="1000"/>
                                            <p:tgtEl>
                                              <p:spTgt spid="157"/>
                                            </p:tgtEl>
                                          </p:cBhvr>
                                        </p:animEffect>
                                      </p:childTnLst>
                                    </p:cTn>
                                  </p:par>
                                </p:childTnLst>
                              </p:cTn>
                            </p:par>
                            <p:par>
                              <p:cTn id="38" fill="hold">
                                <p:stCondLst>
                                  <p:cond delay="4750"/>
                                </p:stCondLst>
                                <p:childTnLst>
                                  <p:par>
                                    <p:cTn id="39" presetID="10" presetClass="entr" presetSubtype="0" fill="hold" nodeType="afterEffect">
                                      <p:stCondLst>
                                        <p:cond delay="0"/>
                                      </p:stCondLst>
                                      <p:childTnLst>
                                        <p:set>
                                          <p:cBhvr>
                                            <p:cTn id="40" dur="1" fill="hold">
                                              <p:stCondLst>
                                                <p:cond delay="0"/>
                                              </p:stCondLst>
                                            </p:cTn>
                                            <p:tgtEl>
                                              <p:spTgt spid="184"/>
                                            </p:tgtEl>
                                            <p:attrNameLst>
                                              <p:attrName>style.visibility</p:attrName>
                                            </p:attrNameLst>
                                          </p:cBhvr>
                                          <p:to>
                                            <p:strVal val="visible"/>
                                          </p:to>
                                        </p:set>
                                        <p:animEffect transition="in" filter="fade">
                                          <p:cBhvr>
                                            <p:cTn id="41" dur="500"/>
                                            <p:tgtEl>
                                              <p:spTgt spid="184"/>
                                            </p:tgtEl>
                                          </p:cBhvr>
                                        </p:animEffect>
                                      </p:childTnLst>
                                    </p:cTn>
                                  </p:par>
                                </p:childTnLst>
                              </p:cTn>
                            </p:par>
                            <p:par>
                              <p:cTn id="42" fill="hold">
                                <p:stCondLst>
                                  <p:cond delay="5250"/>
                                </p:stCondLst>
                                <p:childTnLst>
                                  <p:par>
                                    <p:cTn id="43" presetID="22" presetClass="entr" presetSubtype="8" fill="hold" nodeType="afterEffect">
                                      <p:stCondLst>
                                        <p:cond delay="0"/>
                                      </p:stCondLst>
                                      <p:childTnLst>
                                        <p:set>
                                          <p:cBhvr>
                                            <p:cTn id="44" dur="1" fill="hold">
                                              <p:stCondLst>
                                                <p:cond delay="0"/>
                                              </p:stCondLst>
                                            </p:cTn>
                                            <p:tgtEl>
                                              <p:spTgt spid="161"/>
                                            </p:tgtEl>
                                            <p:attrNameLst>
                                              <p:attrName>style.visibility</p:attrName>
                                            </p:attrNameLst>
                                          </p:cBhvr>
                                          <p:to>
                                            <p:strVal val="visible"/>
                                          </p:to>
                                        </p:set>
                                        <p:animEffect transition="in" filter="wipe(left)">
                                          <p:cBhvr>
                                            <p:cTn id="45" dur="1000"/>
                                            <p:tgtEl>
                                              <p:spTgt spid="161"/>
                                            </p:tgtEl>
                                          </p:cBhvr>
                                        </p:animEffect>
                                      </p:childTnLst>
                                    </p:cTn>
                                  </p:par>
                                </p:childTnLst>
                              </p:cTn>
                            </p:par>
                            <p:par>
                              <p:cTn id="46" fill="hold">
                                <p:stCondLst>
                                  <p:cond delay="6250"/>
                                </p:stCondLst>
                                <p:childTnLst>
                                  <p:par>
                                    <p:cTn id="47" presetID="10" presetClass="entr" presetSubtype="0" fill="hold" nodeType="afterEffect">
                                      <p:stCondLst>
                                        <p:cond delay="0"/>
                                      </p:stCondLst>
                                      <p:childTnLst>
                                        <p:set>
                                          <p:cBhvr>
                                            <p:cTn id="48" dur="1" fill="hold">
                                              <p:stCondLst>
                                                <p:cond delay="0"/>
                                              </p:stCondLst>
                                            </p:cTn>
                                            <p:tgtEl>
                                              <p:spTgt spid="185"/>
                                            </p:tgtEl>
                                            <p:attrNameLst>
                                              <p:attrName>style.visibility</p:attrName>
                                            </p:attrNameLst>
                                          </p:cBhvr>
                                          <p:to>
                                            <p:strVal val="visible"/>
                                          </p:to>
                                        </p:set>
                                        <p:animEffect transition="in" filter="fade">
                                          <p:cBhvr>
                                            <p:cTn id="49"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641146" y="0"/>
            <a:ext cx="6550855" cy="2758523"/>
          </a:xfrm>
          <a:prstGeom prst="rect">
            <a:avLst/>
          </a:prstGeom>
          <a:gradFill>
            <a:gsLst>
              <a:gs pos="0">
                <a:schemeClr val="bg2">
                  <a:lumMod val="75000"/>
                </a:schemeClr>
              </a:gs>
              <a:gs pos="78000">
                <a:schemeClr val="accent6">
                  <a:lumMod val="5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sp>
        <p:nvSpPr>
          <p:cNvPr id="12" name="Parallelogram 11"/>
          <p:cNvSpPr/>
          <p:nvPr/>
        </p:nvSpPr>
        <p:spPr>
          <a:xfrm rot="5400000">
            <a:off x="4617330" y="-716672"/>
            <a:ext cx="6904501" cy="8244841"/>
          </a:xfrm>
          <a:prstGeom prst="parallelogram">
            <a:avLst>
              <a:gd name="adj" fmla="val 30424"/>
            </a:avLst>
          </a:prstGeom>
          <a:solidFill>
            <a:schemeClr val="tx1"/>
          </a:solidFill>
          <a:ln>
            <a:noFill/>
          </a:ln>
          <a:effectLst>
            <a:outerShdw blurRad="635000" dist="38100" dir="5400000" sx="103000" sy="103000" algn="t" rotWithShape="0">
              <a:schemeClr val="tx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sp>
        <p:nvSpPr>
          <p:cNvPr id="2" name="Rectangle 1"/>
          <p:cNvSpPr/>
          <p:nvPr/>
        </p:nvSpPr>
        <p:spPr>
          <a:xfrm>
            <a:off x="6392984" y="2660421"/>
            <a:ext cx="5213928" cy="584775"/>
          </a:xfrm>
          <a:prstGeom prst="rect">
            <a:avLst/>
          </a:prstGeom>
        </p:spPr>
        <p:txBody>
          <a:bodyPr wrap="square">
            <a:spAutoFit/>
          </a:bodyPr>
          <a:lstStyle/>
          <a:p>
            <a:pPr algn="ctr">
              <a:buSzPct val="25000"/>
            </a:pPr>
            <a:r>
              <a:rPr lang="en-US" sz="3200" b="1" dirty="0">
                <a:solidFill>
                  <a:schemeClr val="lt1"/>
                </a:solidFill>
                <a:ea typeface="Quattrocento Sans"/>
                <a:cs typeface="Quattrocento Sans"/>
                <a:sym typeface="Quattrocento Sans"/>
              </a:rPr>
              <a:t>Innovation in Technology</a:t>
            </a:r>
          </a:p>
        </p:txBody>
      </p:sp>
      <p:sp>
        <p:nvSpPr>
          <p:cNvPr id="8" name="Right Triangle 7"/>
          <p:cNvSpPr/>
          <p:nvPr/>
        </p:nvSpPr>
        <p:spPr>
          <a:xfrm rot="5400000">
            <a:off x="2398542" y="-2398541"/>
            <a:ext cx="4881492" cy="9678575"/>
          </a:xfrm>
          <a:prstGeom prst="rtTriangle">
            <a:avLst/>
          </a:prstGeom>
          <a:gradFill flip="none" rotWithShape="1">
            <a:gsLst>
              <a:gs pos="0">
                <a:schemeClr val="bg2">
                  <a:lumMod val="75000"/>
                </a:schemeClr>
              </a:gs>
              <a:gs pos="78000">
                <a:schemeClr val="accent6">
                  <a:lumMod val="50000"/>
                </a:schemeClr>
              </a:gs>
            </a:gsLst>
            <a:path path="circle">
              <a:fillToRect l="100000" b="100000"/>
            </a:path>
            <a:tileRect t="-100000" r="-100000"/>
          </a:gradFill>
          <a:ln>
            <a:noFill/>
          </a:ln>
          <a:effectLst>
            <a:outerShdw blurRad="1270000" dist="228600" dir="5400000" sx="109000" sy="10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l="6671" t="11187" r="37953"/>
          <a:stretch/>
        </p:blipFill>
        <p:spPr>
          <a:xfrm>
            <a:off x="101600" y="1741601"/>
            <a:ext cx="6189784" cy="5584071"/>
          </a:xfrm>
          <a:prstGeom prst="rect">
            <a:avLst/>
          </a:prstGeom>
        </p:spPr>
      </p:pic>
      <p:sp>
        <p:nvSpPr>
          <p:cNvPr id="13" name="Rectangle 12">
            <a:extLst>
              <a:ext uri="{FF2B5EF4-FFF2-40B4-BE49-F238E27FC236}">
                <a16:creationId xmlns="" xmlns:a16="http://schemas.microsoft.com/office/drawing/2014/main" id="{C42A23AE-DE6A-4FDA-B31D-EBF038FD5748}"/>
              </a:ext>
            </a:extLst>
          </p:cNvPr>
          <p:cNvSpPr/>
          <p:nvPr/>
        </p:nvSpPr>
        <p:spPr>
          <a:xfrm>
            <a:off x="172047" y="194286"/>
            <a:ext cx="10917984" cy="830995"/>
          </a:xfrm>
          <a:prstGeom prst="rect">
            <a:avLst/>
          </a:prstGeom>
        </p:spPr>
        <p:txBody>
          <a:bodyPr wrap="square" lIns="89960" tIns="45719" rIns="89960" bIns="45719">
            <a:spAutoFit/>
          </a:bodyPr>
          <a:lstStyle/>
          <a:p>
            <a:pPr defTabSz="882055"/>
            <a:r>
              <a:rPr lang="en-US" sz="4800" b="1" cap="all" spc="-300" dirty="0">
                <a:solidFill>
                  <a:schemeClr val="bg1"/>
                </a:solidFill>
              </a:rPr>
              <a:t>Monitoring: Voice of the Customer</a:t>
            </a:r>
          </a:p>
        </p:txBody>
      </p:sp>
    </p:spTree>
    <p:extLst>
      <p:ext uri="{BB962C8B-B14F-4D97-AF65-F5344CB8AC3E}">
        <p14:creationId xmlns:p14="http://schemas.microsoft.com/office/powerpoint/2010/main" val="5328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125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30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1000"/>
                                            <p:tgtEl>
                                              <p:spTgt spid="12"/>
                                            </p:tgtEl>
                                          </p:cBhvr>
                                        </p:animEffect>
                                      </p:childTnLst>
                                    </p:cTn>
                                  </p:par>
                                  <p:par>
                                    <p:cTn id="12" presetID="2" presetClass="entr" presetSubtype="2" decel="50000" fill="hold" grpId="0" nodeType="withEffect">
                                      <p:stCondLst>
                                        <p:cond delay="7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1+#ppt_w/2"/>
                                              </p:val>
                                            </p:tav>
                                            <p:tav tm="100000">
                                              <p:val>
                                                <p:strVal val="#ppt_x"/>
                                              </p:val>
                                            </p:tav>
                                          </p:tavLst>
                                        </p:anim>
                                        <p:anim calcmode="lin" valueType="num">
                                          <p:cBhvr additive="base">
                                            <p:cTn id="15" dur="1000" fill="hold"/>
                                            <p:tgtEl>
                                              <p:spTgt spid="1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3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0-#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30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1000"/>
                                            <p:tgtEl>
                                              <p:spTgt spid="12"/>
                                            </p:tgtEl>
                                          </p:cBhvr>
                                        </p:animEffect>
                                      </p:childTnLst>
                                    </p:cTn>
                                  </p:par>
                                  <p:par>
                                    <p:cTn id="12" presetID="2" presetClass="entr" presetSubtype="2" decel="50000" fill="hold" grpId="0" nodeType="withEffect">
                                      <p:stCondLst>
                                        <p:cond delay="7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1+#ppt_w/2"/>
                                              </p:val>
                                            </p:tav>
                                            <p:tav tm="100000">
                                              <p:val>
                                                <p:strVal val="#ppt_x"/>
                                              </p:val>
                                            </p:tav>
                                          </p:tavLst>
                                        </p:anim>
                                        <p:anim calcmode="lin" valueType="num">
                                          <p:cBhvr additive="base">
                                            <p:cTn id="15" dur="1000" fill="hold"/>
                                            <p:tgtEl>
                                              <p:spTgt spid="1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3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2" grpId="0"/>
          <p:bldP spid="1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641146" y="0"/>
            <a:ext cx="6550855" cy="2758523"/>
          </a:xfrm>
          <a:prstGeom prst="rect">
            <a:avLst/>
          </a:prstGeom>
          <a:gradFill>
            <a:gsLst>
              <a:gs pos="0">
                <a:schemeClr val="bg2">
                  <a:lumMod val="75000"/>
                </a:schemeClr>
              </a:gs>
              <a:gs pos="78000">
                <a:schemeClr val="accent6">
                  <a:lumMod val="50000"/>
                </a:schemeClr>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sp>
        <p:nvSpPr>
          <p:cNvPr id="12" name="Parallelogram 11"/>
          <p:cNvSpPr/>
          <p:nvPr/>
        </p:nvSpPr>
        <p:spPr>
          <a:xfrm rot="5400000">
            <a:off x="4617330" y="-716672"/>
            <a:ext cx="6904501" cy="8244841"/>
          </a:xfrm>
          <a:prstGeom prst="parallelogram">
            <a:avLst>
              <a:gd name="adj" fmla="val 30424"/>
            </a:avLst>
          </a:prstGeom>
          <a:solidFill>
            <a:schemeClr val="tx1"/>
          </a:solidFill>
          <a:ln>
            <a:noFill/>
          </a:ln>
          <a:effectLst>
            <a:outerShdw blurRad="635000" dist="38100" dir="5400000" sx="103000" sy="103000" algn="t" rotWithShape="0">
              <a:schemeClr val="tx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sp>
        <p:nvSpPr>
          <p:cNvPr id="2" name="Rectangle 1"/>
          <p:cNvSpPr/>
          <p:nvPr/>
        </p:nvSpPr>
        <p:spPr>
          <a:xfrm>
            <a:off x="6391083" y="2109210"/>
            <a:ext cx="5213928" cy="584775"/>
          </a:xfrm>
          <a:prstGeom prst="rect">
            <a:avLst/>
          </a:prstGeom>
        </p:spPr>
        <p:txBody>
          <a:bodyPr wrap="square">
            <a:spAutoFit/>
          </a:bodyPr>
          <a:lstStyle/>
          <a:p>
            <a:pPr algn="ctr">
              <a:buSzPct val="25000"/>
            </a:pPr>
            <a:r>
              <a:rPr lang="en-US" sz="3200" b="1" dirty="0">
                <a:solidFill>
                  <a:schemeClr val="lt1"/>
                </a:solidFill>
                <a:ea typeface="Quattrocento Sans"/>
                <a:cs typeface="Quattrocento Sans"/>
                <a:sym typeface="Quattrocento Sans"/>
              </a:rPr>
              <a:t>Innovation in Technology</a:t>
            </a:r>
          </a:p>
        </p:txBody>
      </p:sp>
      <p:sp>
        <p:nvSpPr>
          <p:cNvPr id="8" name="Right Triangle 7"/>
          <p:cNvSpPr/>
          <p:nvPr/>
        </p:nvSpPr>
        <p:spPr>
          <a:xfrm rot="5400000">
            <a:off x="2400443" y="-2445043"/>
            <a:ext cx="4881492" cy="9678575"/>
          </a:xfrm>
          <a:prstGeom prst="rtTriangle">
            <a:avLst/>
          </a:prstGeom>
          <a:gradFill flip="none" rotWithShape="1">
            <a:gsLst>
              <a:gs pos="0">
                <a:schemeClr val="bg2">
                  <a:lumMod val="75000"/>
                </a:schemeClr>
              </a:gs>
              <a:gs pos="78000">
                <a:schemeClr val="accent6">
                  <a:lumMod val="50000"/>
                </a:schemeClr>
              </a:gs>
            </a:gsLst>
            <a:path path="circle">
              <a:fillToRect l="100000" b="100000"/>
            </a:path>
            <a:tileRect t="-100000" r="-100000"/>
          </a:gradFill>
          <a:ln>
            <a:noFill/>
          </a:ln>
          <a:effectLst>
            <a:outerShdw blurRad="1270000" dist="228600" dir="5400000" sx="109000" sy="10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l="6671" t="11187" r="37953"/>
          <a:stretch/>
        </p:blipFill>
        <p:spPr>
          <a:xfrm>
            <a:off x="101600" y="1741601"/>
            <a:ext cx="6189784" cy="5584071"/>
          </a:xfrm>
          <a:prstGeom prst="rect">
            <a:avLst/>
          </a:prstGeom>
        </p:spPr>
      </p:pic>
      <p:sp>
        <p:nvSpPr>
          <p:cNvPr id="10" name="Rectangle 9">
            <a:extLst>
              <a:ext uri="{FF2B5EF4-FFF2-40B4-BE49-F238E27FC236}">
                <a16:creationId xmlns="" xmlns:a16="http://schemas.microsoft.com/office/drawing/2014/main" id="{AD7E79A2-5C47-4752-A25C-4538F0FF62FE}"/>
              </a:ext>
            </a:extLst>
          </p:cNvPr>
          <p:cNvSpPr/>
          <p:nvPr/>
        </p:nvSpPr>
        <p:spPr>
          <a:xfrm>
            <a:off x="5826772" y="2869271"/>
            <a:ext cx="6037447" cy="1846657"/>
          </a:xfrm>
          <a:prstGeom prst="rect">
            <a:avLst/>
          </a:prstGeom>
        </p:spPr>
        <p:txBody>
          <a:bodyPr wrap="none" lIns="89960" tIns="45719" rIns="89960" bIns="45719">
            <a:spAutoFit/>
          </a:bodyPr>
          <a:lstStyle/>
          <a:p>
            <a:pPr algn="r" defTabSz="882055"/>
            <a:r>
              <a:rPr lang="en-US" sz="5700" cap="all" spc="-300" dirty="0">
                <a:solidFill>
                  <a:srgbClr val="00B0F0"/>
                </a:solidFill>
                <a:cs typeface="Calibri" panose="020F0502020204030204" pitchFamily="34" charset="0"/>
              </a:rPr>
              <a:t>Technology &amp; </a:t>
            </a:r>
          </a:p>
          <a:p>
            <a:pPr algn="r" defTabSz="882055"/>
            <a:r>
              <a:rPr lang="en-US" sz="5700" cap="all" spc="-300" dirty="0">
                <a:solidFill>
                  <a:srgbClr val="00B0F0"/>
                </a:solidFill>
                <a:cs typeface="Calibri" panose="020F0502020204030204" pitchFamily="34" charset="0"/>
              </a:rPr>
              <a:t>Business Insights</a:t>
            </a:r>
          </a:p>
        </p:txBody>
      </p:sp>
      <p:pic>
        <p:nvPicPr>
          <p:cNvPr id="9" name="Picture 8">
            <a:extLst>
              <a:ext uri="{FF2B5EF4-FFF2-40B4-BE49-F238E27FC236}">
                <a16:creationId xmlns="" xmlns:a16="http://schemas.microsoft.com/office/drawing/2014/main" id="{58512643-3BC1-4E6E-871F-3D6AC07DAE5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6193" y="96209"/>
            <a:ext cx="5265254" cy="1645392"/>
          </a:xfrm>
          <a:prstGeom prst="rect">
            <a:avLst/>
          </a:prstGeom>
        </p:spPr>
      </p:pic>
    </p:spTree>
    <p:extLst>
      <p:ext uri="{BB962C8B-B14F-4D97-AF65-F5344CB8AC3E}">
        <p14:creationId xmlns:p14="http://schemas.microsoft.com/office/powerpoint/2010/main" val="237441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000"/>
                                            <p:tgtEl>
                                              <p:spTgt spid="12"/>
                                            </p:tgtEl>
                                          </p:cBhvr>
                                        </p:animEffect>
                                      </p:childTnLst>
                                    </p:cTn>
                                  </p:par>
                                  <p:par>
                                    <p:cTn id="8" presetID="2" presetClass="entr" presetSubtype="8" fill="hold" grpId="0" nodeType="withEffect" p14:presetBounceEnd="50000">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5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1" dur="75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2" decel="50000" fill="hold" grpId="0" nodeType="withEffect">
                                      <p:stCondLst>
                                        <p:cond delay="7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1+#ppt_w/2"/>
                                              </p:val>
                                            </p:tav>
                                            <p:tav tm="100000">
                                              <p:val>
                                                <p:strVal val="#ppt_x"/>
                                              </p:val>
                                            </p:tav>
                                          </p:tavLst>
                                        </p:anim>
                                        <p:anim calcmode="lin" valueType="num">
                                          <p:cBhvr additive="base">
                                            <p:cTn id="15" dur="1000" fill="hold"/>
                                            <p:tgtEl>
                                              <p:spTgt spid="1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3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2"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000"/>
                                            <p:tgtEl>
                                              <p:spTgt spid="12"/>
                                            </p:tgtEl>
                                          </p:cBhvr>
                                        </p:animEffect>
                                      </p:childTnLst>
                                    </p:cTn>
                                  </p:par>
                                  <p:par>
                                    <p:cTn id="8" presetID="2" presetClass="entr" presetSubtype="8" fill="hold" grpId="0"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2" decel="50000" fill="hold" grpId="0" nodeType="withEffect">
                                      <p:stCondLst>
                                        <p:cond delay="7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1+#ppt_w/2"/>
                                              </p:val>
                                            </p:tav>
                                            <p:tav tm="100000">
                                              <p:val>
                                                <p:strVal val="#ppt_x"/>
                                              </p:val>
                                            </p:tav>
                                          </p:tavLst>
                                        </p:anim>
                                        <p:anim calcmode="lin" valueType="num">
                                          <p:cBhvr additive="base">
                                            <p:cTn id="15" dur="1000" fill="hold"/>
                                            <p:tgtEl>
                                              <p:spTgt spid="14"/>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3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7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250" fill="hold"/>
                                            <p:tgtEl>
                                              <p:spTgt spid="9"/>
                                            </p:tgtEl>
                                            <p:attrNameLst>
                                              <p:attrName>ppt_x</p:attrName>
                                            </p:attrNameLst>
                                          </p:cBhvr>
                                          <p:tavLst>
                                            <p:tav tm="0">
                                              <p:val>
                                                <p:strVal val="0-#ppt_w/2"/>
                                              </p:val>
                                            </p:tav>
                                            <p:tav tm="100000">
                                              <p:val>
                                                <p:strVal val="#ppt_x"/>
                                              </p:val>
                                            </p:tav>
                                          </p:tavLst>
                                        </p:anim>
                                        <p:anim calcmode="lin" valueType="num">
                                          <p:cBhvr additive="base">
                                            <p:cTn id="28" dur="1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2" grpId="0"/>
          <p:bldP spid="9" grpId="0"/>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Rectangle 4"/>
          <p:cNvSpPr/>
          <p:nvPr/>
        </p:nvSpPr>
        <p:spPr>
          <a:xfrm>
            <a:off x="983342" y="2454389"/>
            <a:ext cx="10018955" cy="2862320"/>
          </a:xfrm>
          <a:prstGeom prst="rect">
            <a:avLst/>
          </a:prstGeom>
        </p:spPr>
        <p:txBody>
          <a:bodyPr wrap="square" lIns="89575" tIns="45719" rIns="89575" bIns="45719">
            <a:spAutoFit/>
          </a:bodyPr>
          <a:lstStyle/>
          <a:p>
            <a:pPr defTabSz="893406"/>
            <a:r>
              <a:rPr lang="en-US" sz="3600" spc="-151" dirty="0">
                <a:solidFill>
                  <a:prstClr val="white"/>
                </a:solidFill>
                <a:cs typeface="Arial" panose="020B0604020202020204" pitchFamily="34" charset="0"/>
              </a:rPr>
              <a:t>Process of Capturing Customer’s Expectations and Preferences</a:t>
            </a:r>
          </a:p>
          <a:p>
            <a:pPr marL="457200" indent="-457200" defTabSz="893406">
              <a:buFont typeface="Arial" panose="020B0604020202020204" pitchFamily="34" charset="0"/>
              <a:buChar char="•"/>
            </a:pPr>
            <a:r>
              <a:rPr lang="en-US" sz="3600" spc="-151" dirty="0">
                <a:solidFill>
                  <a:prstClr val="white"/>
                </a:solidFill>
                <a:cs typeface="Arial" panose="020B0604020202020204" pitchFamily="34" charset="0"/>
              </a:rPr>
              <a:t>Giving the customer a quality experience</a:t>
            </a:r>
          </a:p>
          <a:p>
            <a:pPr marL="457200" indent="-457200" defTabSz="893406">
              <a:buFont typeface="Arial" panose="020B0604020202020204" pitchFamily="34" charset="0"/>
              <a:buChar char="•"/>
            </a:pPr>
            <a:r>
              <a:rPr lang="en-US" sz="3600" spc="-151" dirty="0">
                <a:solidFill>
                  <a:prstClr val="white"/>
                </a:solidFill>
                <a:cs typeface="Arial" panose="020B0604020202020204" pitchFamily="34" charset="0"/>
              </a:rPr>
              <a:t>Understanding or Hearing what the customer “Wants and Needs”</a:t>
            </a:r>
          </a:p>
        </p:txBody>
      </p:sp>
      <p:sp>
        <p:nvSpPr>
          <p:cNvPr id="6" name="Rectangle 5"/>
          <p:cNvSpPr/>
          <p:nvPr/>
        </p:nvSpPr>
        <p:spPr>
          <a:xfrm>
            <a:off x="3070931" y="1061606"/>
            <a:ext cx="8630528" cy="1015661"/>
          </a:xfrm>
          <a:prstGeom prst="rect">
            <a:avLst/>
          </a:prstGeom>
        </p:spPr>
        <p:txBody>
          <a:bodyPr wrap="none" lIns="89960" tIns="45719" rIns="89960" bIns="45719">
            <a:spAutoFit/>
          </a:bodyPr>
          <a:lstStyle/>
          <a:p>
            <a:pPr algn="r" defTabSz="882055"/>
            <a:r>
              <a:rPr lang="en-US" sz="6000" cap="all" spc="-300" dirty="0">
                <a:solidFill>
                  <a:srgbClr val="00B0F0"/>
                </a:solidFill>
              </a:rPr>
              <a:t>Voice of the Customer?</a:t>
            </a:r>
          </a:p>
        </p:txBody>
      </p:sp>
      <p:sp>
        <p:nvSpPr>
          <p:cNvPr id="8" name="Rectangle 7"/>
          <p:cNvSpPr/>
          <p:nvPr/>
        </p:nvSpPr>
        <p:spPr>
          <a:xfrm>
            <a:off x="205974" y="248531"/>
            <a:ext cx="3419935" cy="1107994"/>
          </a:xfrm>
          <a:prstGeom prst="rect">
            <a:avLst/>
          </a:prstGeom>
        </p:spPr>
        <p:txBody>
          <a:bodyPr wrap="none" lIns="89960" tIns="45719" rIns="89960" bIns="45719">
            <a:spAutoFit/>
          </a:bodyPr>
          <a:lstStyle/>
          <a:p>
            <a:pPr algn="r" defTabSz="882055"/>
            <a:r>
              <a:rPr lang="en-US" sz="6600" b="1" cap="all" spc="-300" dirty="0">
                <a:solidFill>
                  <a:prstClr val="white"/>
                </a:solidFill>
              </a:rPr>
              <a:t>What is</a:t>
            </a:r>
            <a:endParaRPr lang="en-US" sz="6600" cap="all" spc="-300" dirty="0">
              <a:solidFill>
                <a:prstClr val="white"/>
              </a:solidFill>
            </a:endParaRPr>
          </a:p>
        </p:txBody>
      </p:sp>
      <p:sp>
        <p:nvSpPr>
          <p:cNvPr id="10" name="Rectangle 9">
            <a:extLst>
              <a:ext uri="{FF2B5EF4-FFF2-40B4-BE49-F238E27FC236}">
                <a16:creationId xmlns="" xmlns:a16="http://schemas.microsoft.com/office/drawing/2014/main" id="{97AAD454-E969-42C7-8D95-EFE94DC8E8EE}"/>
              </a:ext>
            </a:extLst>
          </p:cNvPr>
          <p:cNvSpPr/>
          <p:nvPr/>
        </p:nvSpPr>
        <p:spPr>
          <a:xfrm>
            <a:off x="6010415" y="5799022"/>
            <a:ext cx="5864643" cy="769439"/>
          </a:xfrm>
          <a:prstGeom prst="rect">
            <a:avLst/>
          </a:prstGeom>
        </p:spPr>
        <p:txBody>
          <a:bodyPr wrap="none" lIns="89960" tIns="45719" rIns="89960" bIns="45719">
            <a:spAutoFit/>
          </a:bodyPr>
          <a:lstStyle/>
          <a:p>
            <a:pPr algn="r" defTabSz="882055"/>
            <a:r>
              <a:rPr lang="en-US" sz="4400" cap="all" spc="-300" dirty="0">
                <a:solidFill>
                  <a:schemeClr val="accent3">
                    <a:lumMod val="75000"/>
                  </a:schemeClr>
                </a:solidFill>
              </a:rPr>
              <a:t>Delight the Customer!</a:t>
            </a:r>
          </a:p>
        </p:txBody>
      </p:sp>
    </p:spTree>
    <p:extLst>
      <p:ext uri="{BB962C8B-B14F-4D97-AF65-F5344CB8AC3E}">
        <p14:creationId xmlns:p14="http://schemas.microsoft.com/office/powerpoint/2010/main" val="423078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14:presetBounceEnd="50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50000">
                                          <p:cBhvr additive="base">
                                            <p:cTn id="14"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5" dur="125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14:presetBounceEnd="5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50000">
                                          <p:cBhvr additive="base">
                                            <p:cTn id="18" dur="7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9"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0-#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250" fill="hold"/>
                                            <p:tgtEl>
                                              <p:spTgt spid="8"/>
                                            </p:tgtEl>
                                            <p:attrNameLst>
                                              <p:attrName>ppt_x</p:attrName>
                                            </p:attrNameLst>
                                          </p:cBhvr>
                                          <p:tavLst>
                                            <p:tav tm="0">
                                              <p:val>
                                                <p:strVal val="0-#ppt_w/2"/>
                                              </p:val>
                                            </p:tav>
                                            <p:tav tm="100000">
                                              <p:val>
                                                <p:strVal val="#ppt_x"/>
                                              </p:val>
                                            </p:tav>
                                          </p:tavLst>
                                        </p:anim>
                                        <p:anim calcmode="lin" valueType="num">
                                          <p:cBhvr additive="base">
                                            <p:cTn id="15" dur="125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750" fill="hold"/>
                                            <p:tgtEl>
                                              <p:spTgt spid="10"/>
                                            </p:tgtEl>
                                            <p:attrNameLst>
                                              <p:attrName>ppt_x</p:attrName>
                                            </p:attrNameLst>
                                          </p:cBhvr>
                                          <p:tavLst>
                                            <p:tav tm="0">
                                              <p:val>
                                                <p:strVal val="0-#ppt_w/2"/>
                                              </p:val>
                                            </p:tav>
                                            <p:tav tm="100000">
                                              <p:val>
                                                <p:strVal val="#ppt_x"/>
                                              </p:val>
                                            </p:tav>
                                          </p:tavLst>
                                        </p:anim>
                                        <p:anim calcmode="lin" valueType="num">
                                          <p:cBhvr additive="base">
                                            <p:cTn id="19"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Rectangle 4"/>
          <p:cNvSpPr/>
          <p:nvPr/>
        </p:nvSpPr>
        <p:spPr>
          <a:xfrm>
            <a:off x="815580" y="3382783"/>
            <a:ext cx="10948102" cy="2862320"/>
          </a:xfrm>
          <a:prstGeom prst="rect">
            <a:avLst/>
          </a:prstGeom>
        </p:spPr>
        <p:txBody>
          <a:bodyPr wrap="square" lIns="89575" tIns="45719" rIns="89575" bIns="45719">
            <a:spAutoFit/>
          </a:bodyPr>
          <a:lstStyle/>
          <a:p>
            <a:pPr marL="457200" indent="-457200" defTabSz="893406">
              <a:buFont typeface="Arial" panose="020B0604020202020204" pitchFamily="34" charset="0"/>
              <a:buChar char="•"/>
            </a:pPr>
            <a:r>
              <a:rPr lang="en-US" sz="3600" spc="-151" dirty="0">
                <a:solidFill>
                  <a:prstClr val="white"/>
                </a:solidFill>
                <a:cs typeface="Arial" panose="020B0604020202020204" pitchFamily="34" charset="0"/>
              </a:rPr>
              <a:t>Capture, manage, and analysis of customer data.</a:t>
            </a:r>
          </a:p>
          <a:p>
            <a:pPr marL="457200" indent="-457200" defTabSz="893406">
              <a:buFont typeface="Arial" panose="020B0604020202020204" pitchFamily="34" charset="0"/>
              <a:buChar char="•"/>
            </a:pPr>
            <a:r>
              <a:rPr lang="en-US" sz="3600" spc="-151" dirty="0">
                <a:solidFill>
                  <a:prstClr val="white"/>
                </a:solidFill>
                <a:cs typeface="Arial" panose="020B0604020202020204" pitchFamily="34" charset="0"/>
              </a:rPr>
              <a:t>Transparency &amp; insight of customer actions to deliver a complete view of the customer.</a:t>
            </a:r>
          </a:p>
          <a:p>
            <a:pPr marL="457200" indent="-457200" defTabSz="893406">
              <a:buFont typeface="Arial" panose="020B0604020202020204" pitchFamily="34" charset="0"/>
              <a:buChar char="•"/>
            </a:pPr>
            <a:r>
              <a:rPr lang="en-US" sz="3600" spc="-151" dirty="0">
                <a:solidFill>
                  <a:prstClr val="white"/>
                </a:solidFill>
                <a:cs typeface="Arial" panose="020B0604020202020204" pitchFamily="34" charset="0"/>
              </a:rPr>
              <a:t>Continuously optimize business decisions and customer experiences</a:t>
            </a:r>
          </a:p>
        </p:txBody>
      </p:sp>
      <p:sp>
        <p:nvSpPr>
          <p:cNvPr id="8" name="Rectangle 7"/>
          <p:cNvSpPr/>
          <p:nvPr/>
        </p:nvSpPr>
        <p:spPr>
          <a:xfrm>
            <a:off x="707713" y="2312611"/>
            <a:ext cx="8583208" cy="1107994"/>
          </a:xfrm>
          <a:prstGeom prst="rect">
            <a:avLst/>
          </a:prstGeom>
        </p:spPr>
        <p:txBody>
          <a:bodyPr wrap="none" lIns="89960" tIns="45719" rIns="89960" bIns="45719">
            <a:spAutoFit/>
          </a:bodyPr>
          <a:lstStyle/>
          <a:p>
            <a:pPr algn="r" defTabSz="882055"/>
            <a:r>
              <a:rPr lang="en-US" sz="6600" b="1" cap="all" spc="-300" dirty="0">
                <a:solidFill>
                  <a:prstClr val="white"/>
                </a:solidFill>
              </a:rPr>
              <a:t>digital intelligence</a:t>
            </a:r>
            <a:endParaRPr lang="en-US" sz="6600" cap="all" spc="-300" dirty="0">
              <a:solidFill>
                <a:prstClr val="white"/>
              </a:solidFill>
            </a:endParaRPr>
          </a:p>
        </p:txBody>
      </p:sp>
      <p:sp>
        <p:nvSpPr>
          <p:cNvPr id="9" name="Rectangle 8">
            <a:extLst>
              <a:ext uri="{FF2B5EF4-FFF2-40B4-BE49-F238E27FC236}">
                <a16:creationId xmlns="" xmlns:a16="http://schemas.microsoft.com/office/drawing/2014/main" id="{B0196841-0BAA-4174-A92B-AE251F1E6752}"/>
              </a:ext>
            </a:extLst>
          </p:cNvPr>
          <p:cNvSpPr/>
          <p:nvPr/>
        </p:nvSpPr>
        <p:spPr>
          <a:xfrm>
            <a:off x="3070931" y="1061606"/>
            <a:ext cx="8630528" cy="1015661"/>
          </a:xfrm>
          <a:prstGeom prst="rect">
            <a:avLst/>
          </a:prstGeom>
        </p:spPr>
        <p:txBody>
          <a:bodyPr wrap="none" lIns="89960" tIns="45719" rIns="89960" bIns="45719">
            <a:spAutoFit/>
          </a:bodyPr>
          <a:lstStyle/>
          <a:p>
            <a:pPr algn="r" defTabSz="882055"/>
            <a:r>
              <a:rPr lang="en-US" sz="6000" cap="all" spc="-300" dirty="0">
                <a:solidFill>
                  <a:srgbClr val="00B0F0"/>
                </a:solidFill>
              </a:rPr>
              <a:t>Voice of the Customer?</a:t>
            </a:r>
          </a:p>
        </p:txBody>
      </p:sp>
    </p:spTree>
    <p:extLst>
      <p:ext uri="{BB962C8B-B14F-4D97-AF65-F5344CB8AC3E}">
        <p14:creationId xmlns:p14="http://schemas.microsoft.com/office/powerpoint/2010/main" val="225533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grpId="0" nodeType="withEffect" p14:presetBounceEnd="50000">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50000">
                                          <p:cBhvr additive="base">
                                            <p:cTn id="10"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1"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250" fill="hold"/>
                                            <p:tgtEl>
                                              <p:spTgt spid="8"/>
                                            </p:tgtEl>
                                            <p:attrNameLst>
                                              <p:attrName>ppt_x</p:attrName>
                                            </p:attrNameLst>
                                          </p:cBhvr>
                                          <p:tavLst>
                                            <p:tav tm="0">
                                              <p:val>
                                                <p:strVal val="0-#ppt_w/2"/>
                                              </p:val>
                                            </p:tav>
                                            <p:tav tm="100000">
                                              <p:val>
                                                <p:strVal val="#ppt_x"/>
                                              </p:val>
                                            </p:tav>
                                          </p:tavLst>
                                        </p:anim>
                                        <p:anim calcmode="lin" valueType="num">
                                          <p:cBhvr additive="base">
                                            <p:cTn id="11"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0863D918-A71D-4F41-A841-717411CAC45C}"/>
              </a:ext>
            </a:extLst>
          </p:cNvPr>
          <p:cNvSpPr>
            <a:spLocks noGrp="1"/>
          </p:cNvSpPr>
          <p:nvPr>
            <p:ph type="sldNum" sz="quarter" idx="12"/>
          </p:nvPr>
        </p:nvSpPr>
        <p:spPr/>
        <p:txBody>
          <a:bodyPr/>
          <a:lstStyle/>
          <a:p>
            <a:fld id="{CB5C3FB3-A5C8-44CE-AB2A-4266C7F78C05}" type="slidenum">
              <a:rPr lang="en-US" smtClean="0"/>
              <a:t>22</a:t>
            </a:fld>
            <a:endParaRPr lang="en-US" dirty="0"/>
          </a:p>
        </p:txBody>
      </p:sp>
      <p:sp>
        <p:nvSpPr>
          <p:cNvPr id="6" name="TextBox 5">
            <a:extLst>
              <a:ext uri="{FF2B5EF4-FFF2-40B4-BE49-F238E27FC236}">
                <a16:creationId xmlns="" xmlns:a16="http://schemas.microsoft.com/office/drawing/2014/main" id="{4C4196B1-1083-4250-A8E9-C5903E4D41D5}"/>
              </a:ext>
            </a:extLst>
          </p:cNvPr>
          <p:cNvSpPr txBox="1"/>
          <p:nvPr/>
        </p:nvSpPr>
        <p:spPr>
          <a:xfrm>
            <a:off x="1623363" y="4707949"/>
            <a:ext cx="3538247" cy="1077218"/>
          </a:xfrm>
          <a:prstGeom prst="rect">
            <a:avLst/>
          </a:prstGeom>
          <a:noFill/>
        </p:spPr>
        <p:txBody>
          <a:bodyPr wrap="square" rtlCol="0">
            <a:spAutoFit/>
          </a:bodyPr>
          <a:lstStyle/>
          <a:p>
            <a:r>
              <a:rPr lang="en-US" sz="1600" b="1" dirty="0">
                <a:solidFill>
                  <a:schemeClr val="accent6">
                    <a:lumMod val="75000"/>
                  </a:schemeClr>
                </a:solidFill>
                <a:ea typeface="Helvetica" charset="0"/>
                <a:cs typeface="Helvetica" charset="0"/>
              </a:rPr>
              <a:t>QUANTIFY</a:t>
            </a:r>
            <a:endParaRPr lang="en-US" sz="1600" b="1" dirty="0">
              <a:solidFill>
                <a:srgbClr val="F49800"/>
              </a:solidFill>
              <a:ea typeface="Helvetica" charset="0"/>
              <a:cs typeface="Helvetica" charset="0"/>
            </a:endParaRPr>
          </a:p>
          <a:p>
            <a:pPr marL="285750" indent="-285750">
              <a:buFont typeface="Arial" panose="020B0604020202020204" pitchFamily="34" charset="0"/>
              <a:buChar char="•"/>
            </a:pPr>
            <a:r>
              <a:rPr lang="en-US" sz="1600" dirty="0">
                <a:ea typeface="Arial" charset="0"/>
                <a:cs typeface="Arial" charset="0"/>
              </a:rPr>
              <a:t>How many customers?</a:t>
            </a:r>
          </a:p>
          <a:p>
            <a:pPr marL="285750" indent="-285750">
              <a:buFont typeface="Arial" panose="020B0604020202020204" pitchFamily="34" charset="0"/>
              <a:buChar char="•"/>
            </a:pPr>
            <a:r>
              <a:rPr lang="en-US" sz="1600" dirty="0">
                <a:ea typeface="Arial" charset="0"/>
                <a:cs typeface="Arial" charset="0"/>
              </a:rPr>
              <a:t>Impact size?</a:t>
            </a:r>
          </a:p>
          <a:p>
            <a:r>
              <a:rPr lang="en-US" sz="1600" i="1" dirty="0">
                <a:ea typeface="Arial" charset="0"/>
                <a:cs typeface="Arial" charset="0"/>
              </a:rPr>
              <a:t>Enables prioritization</a:t>
            </a:r>
            <a:endParaRPr lang="en-US" sz="1600" i="1" dirty="0">
              <a:ea typeface="Helvetica" charset="0"/>
              <a:cs typeface="Helvetica" charset="0"/>
            </a:endParaRPr>
          </a:p>
        </p:txBody>
      </p:sp>
      <p:sp>
        <p:nvSpPr>
          <p:cNvPr id="7" name="TextBox 6">
            <a:extLst>
              <a:ext uri="{FF2B5EF4-FFF2-40B4-BE49-F238E27FC236}">
                <a16:creationId xmlns="" xmlns:a16="http://schemas.microsoft.com/office/drawing/2014/main" id="{A3D03833-579F-4EE0-8A74-D33472348B11}"/>
              </a:ext>
            </a:extLst>
          </p:cNvPr>
          <p:cNvSpPr txBox="1"/>
          <p:nvPr/>
        </p:nvSpPr>
        <p:spPr>
          <a:xfrm>
            <a:off x="8160125" y="4707949"/>
            <a:ext cx="3815783" cy="1323439"/>
          </a:xfrm>
          <a:prstGeom prst="rect">
            <a:avLst/>
          </a:prstGeom>
          <a:noFill/>
        </p:spPr>
        <p:txBody>
          <a:bodyPr wrap="square" rtlCol="0">
            <a:spAutoFit/>
          </a:bodyPr>
          <a:lstStyle/>
          <a:p>
            <a:r>
              <a:rPr lang="en-US" sz="1600" b="1" dirty="0">
                <a:solidFill>
                  <a:schemeClr val="accent6">
                    <a:lumMod val="75000"/>
                  </a:schemeClr>
                </a:solidFill>
                <a:ea typeface="Helvetica" charset="0"/>
                <a:cs typeface="Helvetica" charset="0"/>
              </a:rPr>
              <a:t>ANALYZE</a:t>
            </a:r>
          </a:p>
          <a:p>
            <a:pPr marL="285750" indent="-285750">
              <a:buFont typeface="Arial" panose="020B0604020202020204" pitchFamily="34" charset="0"/>
              <a:buChar char="•"/>
            </a:pPr>
            <a:r>
              <a:rPr lang="en-US" sz="1600" dirty="0">
                <a:ea typeface="Arial" charset="0"/>
                <a:cs typeface="Arial" charset="0"/>
              </a:rPr>
              <a:t>What is working, what needs improvement</a:t>
            </a:r>
          </a:p>
          <a:p>
            <a:pPr marL="285750" indent="-285750">
              <a:buFont typeface="Arial" panose="020B0604020202020204" pitchFamily="34" charset="0"/>
              <a:buChar char="•"/>
            </a:pPr>
            <a:r>
              <a:rPr lang="en-US" sz="1600" dirty="0">
                <a:ea typeface="Arial" charset="0"/>
                <a:cs typeface="Arial" charset="0"/>
              </a:rPr>
              <a:t>Monitors/Analytics to understand customer behavior</a:t>
            </a:r>
          </a:p>
        </p:txBody>
      </p:sp>
      <p:sp>
        <p:nvSpPr>
          <p:cNvPr id="8" name="TextBox 7">
            <a:extLst>
              <a:ext uri="{FF2B5EF4-FFF2-40B4-BE49-F238E27FC236}">
                <a16:creationId xmlns="" xmlns:a16="http://schemas.microsoft.com/office/drawing/2014/main" id="{C525369C-8E40-46CF-A8FA-36DC58C06137}"/>
              </a:ext>
            </a:extLst>
          </p:cNvPr>
          <p:cNvSpPr txBox="1"/>
          <p:nvPr/>
        </p:nvSpPr>
        <p:spPr>
          <a:xfrm>
            <a:off x="8301858" y="2153282"/>
            <a:ext cx="3366736" cy="1323439"/>
          </a:xfrm>
          <a:prstGeom prst="rect">
            <a:avLst/>
          </a:prstGeom>
          <a:noFill/>
        </p:spPr>
        <p:txBody>
          <a:bodyPr wrap="square" rtlCol="0">
            <a:spAutoFit/>
          </a:bodyPr>
          <a:lstStyle/>
          <a:p>
            <a:r>
              <a:rPr lang="en-US" sz="1600" b="1" dirty="0">
                <a:solidFill>
                  <a:schemeClr val="accent6">
                    <a:lumMod val="75000"/>
                  </a:schemeClr>
                </a:solidFill>
                <a:ea typeface="Helvetica" charset="0"/>
                <a:cs typeface="Helvetica" charset="0"/>
              </a:rPr>
              <a:t>ALERT AND MONITOR</a:t>
            </a:r>
          </a:p>
          <a:p>
            <a:pPr marL="285750" indent="-285750">
              <a:buFont typeface="Arial" panose="020B0604020202020204" pitchFamily="34" charset="0"/>
              <a:buChar char="•"/>
            </a:pPr>
            <a:r>
              <a:rPr lang="en-US" sz="1600" dirty="0">
                <a:ea typeface="Arial" charset="0"/>
                <a:cs typeface="Arial" charset="0"/>
              </a:rPr>
              <a:t>Monitor customer experience indicators </a:t>
            </a:r>
          </a:p>
          <a:p>
            <a:pPr marL="285750" indent="-285750">
              <a:buFont typeface="Arial" panose="020B0604020202020204" pitchFamily="34" charset="0"/>
              <a:buChar char="•"/>
            </a:pPr>
            <a:r>
              <a:rPr lang="en-US" sz="1600" dirty="0">
                <a:ea typeface="Arial" charset="0"/>
                <a:cs typeface="Arial" charset="0"/>
              </a:rPr>
              <a:t>Alert on Issues</a:t>
            </a:r>
          </a:p>
          <a:p>
            <a:pPr marL="285750" indent="-285750">
              <a:buFont typeface="Arial" panose="020B0604020202020204" pitchFamily="34" charset="0"/>
              <a:buChar char="•"/>
            </a:pPr>
            <a:r>
              <a:rPr lang="en-US" sz="1600" dirty="0">
                <a:ea typeface="Arial" charset="0"/>
                <a:cs typeface="Arial" charset="0"/>
              </a:rPr>
              <a:t>Feedback from customers</a:t>
            </a:r>
            <a:endParaRPr lang="en-US" sz="1600" b="1" dirty="0">
              <a:solidFill>
                <a:srgbClr val="F49800"/>
              </a:solidFill>
              <a:ea typeface="Arial" charset="0"/>
              <a:cs typeface="Arial" charset="0"/>
            </a:endParaRPr>
          </a:p>
        </p:txBody>
      </p:sp>
      <p:sp>
        <p:nvSpPr>
          <p:cNvPr id="9" name="TextBox 8">
            <a:extLst>
              <a:ext uri="{FF2B5EF4-FFF2-40B4-BE49-F238E27FC236}">
                <a16:creationId xmlns="" xmlns:a16="http://schemas.microsoft.com/office/drawing/2014/main" id="{A6A694D3-BA07-4DCF-A8BA-33E2F0FAE205}"/>
              </a:ext>
            </a:extLst>
          </p:cNvPr>
          <p:cNvSpPr txBox="1"/>
          <p:nvPr/>
        </p:nvSpPr>
        <p:spPr>
          <a:xfrm>
            <a:off x="1300678" y="2674754"/>
            <a:ext cx="3443794" cy="1323439"/>
          </a:xfrm>
          <a:prstGeom prst="rect">
            <a:avLst/>
          </a:prstGeom>
          <a:noFill/>
        </p:spPr>
        <p:txBody>
          <a:bodyPr wrap="square" rtlCol="0">
            <a:spAutoFit/>
          </a:bodyPr>
          <a:lstStyle/>
          <a:p>
            <a:r>
              <a:rPr lang="en-US" sz="1600" b="1" dirty="0">
                <a:solidFill>
                  <a:schemeClr val="accent6">
                    <a:lumMod val="75000"/>
                  </a:schemeClr>
                </a:solidFill>
                <a:ea typeface="Helvetica" charset="0"/>
                <a:cs typeface="Helvetica" charset="0"/>
              </a:rPr>
              <a:t>RESOLVE</a:t>
            </a:r>
            <a:endParaRPr lang="en-US" sz="1600" b="1" dirty="0">
              <a:solidFill>
                <a:srgbClr val="F49800"/>
              </a:solidFill>
              <a:ea typeface="Helvetica" charset="0"/>
              <a:cs typeface="Helvetica" charset="0"/>
            </a:endParaRPr>
          </a:p>
          <a:p>
            <a:pPr marL="285750" indent="-285750">
              <a:buFont typeface="Arial" panose="020B0604020202020204" pitchFamily="34" charset="0"/>
              <a:buChar char="•"/>
            </a:pPr>
            <a:r>
              <a:rPr lang="en-US" sz="1600" dirty="0">
                <a:ea typeface="Arial" charset="0"/>
                <a:cs typeface="Arial" charset="0"/>
              </a:rPr>
              <a:t>Fix issues technically</a:t>
            </a:r>
          </a:p>
          <a:p>
            <a:pPr marL="285750" indent="-285750">
              <a:buFont typeface="Arial" panose="020B0604020202020204" pitchFamily="34" charset="0"/>
              <a:buChar char="•"/>
            </a:pPr>
            <a:r>
              <a:rPr lang="en-US" sz="1600" dirty="0">
                <a:ea typeface="Arial" charset="0"/>
                <a:cs typeface="Arial" charset="0"/>
              </a:rPr>
              <a:t>Resolve issues with Customer Experiences</a:t>
            </a:r>
          </a:p>
          <a:p>
            <a:r>
              <a:rPr lang="en-US" sz="1600" i="1" dirty="0">
                <a:ea typeface="Arial" charset="0"/>
                <a:cs typeface="Arial" charset="0"/>
              </a:rPr>
              <a:t>Delight the Customer</a:t>
            </a:r>
          </a:p>
        </p:txBody>
      </p:sp>
      <p:sp>
        <p:nvSpPr>
          <p:cNvPr id="10" name="TextBox 9">
            <a:extLst>
              <a:ext uri="{FF2B5EF4-FFF2-40B4-BE49-F238E27FC236}">
                <a16:creationId xmlns="" xmlns:a16="http://schemas.microsoft.com/office/drawing/2014/main" id="{AE27D571-5746-41AF-BAFE-4026DF8C983E}"/>
              </a:ext>
            </a:extLst>
          </p:cNvPr>
          <p:cNvSpPr txBox="1"/>
          <p:nvPr/>
        </p:nvSpPr>
        <p:spPr>
          <a:xfrm>
            <a:off x="4246960" y="1190161"/>
            <a:ext cx="3319187" cy="1077218"/>
          </a:xfrm>
          <a:prstGeom prst="rect">
            <a:avLst/>
          </a:prstGeom>
          <a:noFill/>
        </p:spPr>
        <p:txBody>
          <a:bodyPr wrap="square" rtlCol="0">
            <a:spAutoFit/>
          </a:bodyPr>
          <a:lstStyle/>
          <a:p>
            <a:r>
              <a:rPr lang="en-US" sz="1600" b="1" dirty="0">
                <a:solidFill>
                  <a:schemeClr val="accent6">
                    <a:lumMod val="75000"/>
                  </a:schemeClr>
                </a:solidFill>
                <a:ea typeface="Helvetica" charset="0"/>
                <a:cs typeface="Helvetica" charset="0"/>
              </a:rPr>
              <a:t>VISUALIZE</a:t>
            </a:r>
          </a:p>
          <a:p>
            <a:pPr marL="285750" indent="-285750">
              <a:buFont typeface="Arial" panose="020B0604020202020204" pitchFamily="34" charset="0"/>
              <a:buChar char="•"/>
            </a:pPr>
            <a:r>
              <a:rPr lang="en-US" sz="1600" dirty="0">
                <a:ea typeface="Arial" charset="0"/>
                <a:cs typeface="Arial" charset="0"/>
              </a:rPr>
              <a:t>Big Data</a:t>
            </a:r>
          </a:p>
          <a:p>
            <a:pPr marL="285750" indent="-285750">
              <a:buFont typeface="Arial" panose="020B0604020202020204" pitchFamily="34" charset="0"/>
              <a:buChar char="•"/>
            </a:pPr>
            <a:r>
              <a:rPr lang="en-US" sz="1600" dirty="0">
                <a:ea typeface="Arial" charset="0"/>
                <a:cs typeface="Arial" charset="0"/>
              </a:rPr>
              <a:t>Issue Identification</a:t>
            </a:r>
          </a:p>
          <a:p>
            <a:pPr marL="285750" indent="-285750">
              <a:buFont typeface="Arial" panose="020B0604020202020204" pitchFamily="34" charset="0"/>
              <a:buChar char="•"/>
            </a:pPr>
            <a:r>
              <a:rPr lang="en-US" sz="1600" dirty="0">
                <a:ea typeface="Arial" charset="0"/>
                <a:cs typeface="Arial" charset="0"/>
              </a:rPr>
              <a:t>Understand context</a:t>
            </a:r>
            <a:endParaRPr lang="en-US" sz="1600" dirty="0">
              <a:ea typeface="Helvetica" charset="0"/>
              <a:cs typeface="Helvetica" charset="0"/>
            </a:endParaRPr>
          </a:p>
        </p:txBody>
      </p:sp>
      <p:grpSp>
        <p:nvGrpSpPr>
          <p:cNvPr id="11" name="Group 10">
            <a:extLst>
              <a:ext uri="{FF2B5EF4-FFF2-40B4-BE49-F238E27FC236}">
                <a16:creationId xmlns="" xmlns:a16="http://schemas.microsoft.com/office/drawing/2014/main" id="{3DC8330C-6EBA-4F8D-92C7-D5270DC4E048}"/>
              </a:ext>
            </a:extLst>
          </p:cNvPr>
          <p:cNvGrpSpPr/>
          <p:nvPr/>
        </p:nvGrpSpPr>
        <p:grpSpPr>
          <a:xfrm>
            <a:off x="4129588" y="1271256"/>
            <a:ext cx="1157652" cy="1259139"/>
            <a:chOff x="4129588" y="1316976"/>
            <a:chExt cx="1157652" cy="1259139"/>
          </a:xfrm>
        </p:grpSpPr>
        <p:cxnSp>
          <p:nvCxnSpPr>
            <p:cNvPr id="12" name="Straight Connector 11">
              <a:extLst>
                <a:ext uri="{FF2B5EF4-FFF2-40B4-BE49-F238E27FC236}">
                  <a16:creationId xmlns="" xmlns:a16="http://schemas.microsoft.com/office/drawing/2014/main" id="{38077572-A3BE-4D02-B54F-A9B43304A6FC}"/>
                </a:ext>
              </a:extLst>
            </p:cNvPr>
            <p:cNvCxnSpPr/>
            <p:nvPr/>
          </p:nvCxnSpPr>
          <p:spPr>
            <a:xfrm>
              <a:off x="4177923" y="1428394"/>
              <a:ext cx="0" cy="96821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5D0CEA9F-1359-42E6-ADFD-C65F2570CC4D}"/>
                </a:ext>
              </a:extLst>
            </p:cNvPr>
            <p:cNvCxnSpPr/>
            <p:nvPr/>
          </p:nvCxnSpPr>
          <p:spPr>
            <a:xfrm>
              <a:off x="4177923" y="2396613"/>
              <a:ext cx="1053609"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B68AF60B-49E9-41E6-977E-F5CAEBAC986A}"/>
                </a:ext>
              </a:extLst>
            </p:cNvPr>
            <p:cNvCxnSpPr/>
            <p:nvPr/>
          </p:nvCxnSpPr>
          <p:spPr>
            <a:xfrm>
              <a:off x="5231532" y="2396613"/>
              <a:ext cx="0" cy="12379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 xmlns:a16="http://schemas.microsoft.com/office/drawing/2014/main" id="{3DA7F2F8-4F66-44A3-B164-720AC0CB0AE4}"/>
                </a:ext>
              </a:extLst>
            </p:cNvPr>
            <p:cNvSpPr/>
            <p:nvPr/>
          </p:nvSpPr>
          <p:spPr>
            <a:xfrm>
              <a:off x="4129588" y="1316976"/>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 xmlns:a16="http://schemas.microsoft.com/office/drawing/2014/main" id="{EF6A7C89-103D-4763-A997-F4A03AC8E0C6}"/>
                </a:ext>
              </a:extLst>
            </p:cNvPr>
            <p:cNvSpPr/>
            <p:nvPr/>
          </p:nvSpPr>
          <p:spPr>
            <a:xfrm>
              <a:off x="5175822" y="2464697"/>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 xmlns:a16="http://schemas.microsoft.com/office/drawing/2014/main" id="{EC22F01E-6ECC-4FB2-81A4-A2AF05EDB075}"/>
              </a:ext>
            </a:extLst>
          </p:cNvPr>
          <p:cNvPicPr>
            <a:picLocks noChangeAspect="1"/>
          </p:cNvPicPr>
          <p:nvPr/>
        </p:nvPicPr>
        <p:blipFill>
          <a:blip r:embed="rId3"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4446187" y="2204516"/>
            <a:ext cx="3346704" cy="3346704"/>
          </a:xfrm>
          <a:prstGeom prst="rect">
            <a:avLst/>
          </a:prstGeom>
        </p:spPr>
      </p:pic>
      <p:pic>
        <p:nvPicPr>
          <p:cNvPr id="18" name="Picture 17">
            <a:extLst>
              <a:ext uri="{FF2B5EF4-FFF2-40B4-BE49-F238E27FC236}">
                <a16:creationId xmlns="" xmlns:a16="http://schemas.microsoft.com/office/drawing/2014/main" id="{CA97A81B-69FE-4D50-A56E-BD21BA93AE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6536" y="3642974"/>
            <a:ext cx="729916" cy="792480"/>
          </a:xfrm>
          <a:prstGeom prst="rect">
            <a:avLst/>
          </a:prstGeom>
        </p:spPr>
      </p:pic>
      <p:pic>
        <p:nvPicPr>
          <p:cNvPr id="19" name="Picture 18">
            <a:extLst>
              <a:ext uri="{FF2B5EF4-FFF2-40B4-BE49-F238E27FC236}">
                <a16:creationId xmlns="" xmlns:a16="http://schemas.microsoft.com/office/drawing/2014/main" id="{CE71B980-BA75-4FC6-B7D6-05523E2C24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49000" y="4552415"/>
            <a:ext cx="729916" cy="790742"/>
          </a:xfrm>
          <a:prstGeom prst="rect">
            <a:avLst/>
          </a:prstGeom>
        </p:spPr>
      </p:pic>
      <p:pic>
        <p:nvPicPr>
          <p:cNvPr id="20" name="Picture 19">
            <a:extLst>
              <a:ext uri="{FF2B5EF4-FFF2-40B4-BE49-F238E27FC236}">
                <a16:creationId xmlns="" xmlns:a16="http://schemas.microsoft.com/office/drawing/2014/main" id="{964D11EA-4B24-450F-9879-E141F21F48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7068" y="2744339"/>
            <a:ext cx="729916" cy="792480"/>
          </a:xfrm>
          <a:prstGeom prst="rect">
            <a:avLst/>
          </a:prstGeom>
        </p:spPr>
      </p:pic>
      <p:pic>
        <p:nvPicPr>
          <p:cNvPr id="21" name="Picture 20">
            <a:extLst>
              <a:ext uri="{FF2B5EF4-FFF2-40B4-BE49-F238E27FC236}">
                <a16:creationId xmlns="" xmlns:a16="http://schemas.microsoft.com/office/drawing/2014/main" id="{00B934CC-C247-4F2D-B0C6-B5CC879E2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31532" y="2506427"/>
            <a:ext cx="729916" cy="792480"/>
          </a:xfrm>
          <a:prstGeom prst="rect">
            <a:avLst/>
          </a:prstGeom>
        </p:spPr>
      </p:pic>
      <p:pic>
        <p:nvPicPr>
          <p:cNvPr id="22" name="Picture 21">
            <a:extLst>
              <a:ext uri="{FF2B5EF4-FFF2-40B4-BE49-F238E27FC236}">
                <a16:creationId xmlns="" xmlns:a16="http://schemas.microsoft.com/office/drawing/2014/main" id="{53E003BF-106E-4A17-8749-64EC0E129C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34365" y="3999533"/>
            <a:ext cx="729916" cy="792480"/>
          </a:xfrm>
          <a:prstGeom prst="rect">
            <a:avLst/>
          </a:prstGeom>
        </p:spPr>
      </p:pic>
      <p:grpSp>
        <p:nvGrpSpPr>
          <p:cNvPr id="23" name="Group 22">
            <a:extLst>
              <a:ext uri="{FF2B5EF4-FFF2-40B4-BE49-F238E27FC236}">
                <a16:creationId xmlns="" xmlns:a16="http://schemas.microsoft.com/office/drawing/2014/main" id="{1692D215-07DF-4BBA-B6D1-239BD3ECE5ED}"/>
              </a:ext>
            </a:extLst>
          </p:cNvPr>
          <p:cNvGrpSpPr/>
          <p:nvPr/>
        </p:nvGrpSpPr>
        <p:grpSpPr>
          <a:xfrm>
            <a:off x="1173028" y="2772007"/>
            <a:ext cx="3343001" cy="1363878"/>
            <a:chOff x="1173028" y="2772007"/>
            <a:chExt cx="3343001" cy="1363878"/>
          </a:xfrm>
        </p:grpSpPr>
        <p:cxnSp>
          <p:nvCxnSpPr>
            <p:cNvPr id="24" name="Straight Connector 23">
              <a:extLst>
                <a:ext uri="{FF2B5EF4-FFF2-40B4-BE49-F238E27FC236}">
                  <a16:creationId xmlns="" xmlns:a16="http://schemas.microsoft.com/office/drawing/2014/main" id="{D40EB882-1AF6-4FC7-84BB-413A5906CEAD}"/>
                </a:ext>
              </a:extLst>
            </p:cNvPr>
            <p:cNvCxnSpPr/>
            <p:nvPr/>
          </p:nvCxnSpPr>
          <p:spPr>
            <a:xfrm>
              <a:off x="1221363" y="2883425"/>
              <a:ext cx="0" cy="120293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7603FEDA-ED24-44A1-80DC-B06BA5912724}"/>
                </a:ext>
              </a:extLst>
            </p:cNvPr>
            <p:cNvCxnSpPr/>
            <p:nvPr/>
          </p:nvCxnSpPr>
          <p:spPr>
            <a:xfrm>
              <a:off x="1228737" y="4086363"/>
              <a:ext cx="3252405"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 xmlns:a16="http://schemas.microsoft.com/office/drawing/2014/main" id="{9F24D697-BCCB-42C8-9725-DCC0B401B8D6}"/>
                </a:ext>
              </a:extLst>
            </p:cNvPr>
            <p:cNvSpPr/>
            <p:nvPr/>
          </p:nvSpPr>
          <p:spPr>
            <a:xfrm>
              <a:off x="1173028" y="2772007"/>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 xmlns:a16="http://schemas.microsoft.com/office/drawing/2014/main" id="{4EAFD58A-4C1F-4E31-8B23-899517AD5D4A}"/>
                </a:ext>
              </a:extLst>
            </p:cNvPr>
            <p:cNvSpPr/>
            <p:nvPr/>
          </p:nvSpPr>
          <p:spPr>
            <a:xfrm>
              <a:off x="4404611" y="4024467"/>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 xmlns:a16="http://schemas.microsoft.com/office/drawing/2014/main" id="{253769A2-9F66-4909-92E8-72D3B9E4C7AA}"/>
              </a:ext>
            </a:extLst>
          </p:cNvPr>
          <p:cNvGrpSpPr/>
          <p:nvPr/>
        </p:nvGrpSpPr>
        <p:grpSpPr>
          <a:xfrm>
            <a:off x="1477159" y="4783779"/>
            <a:ext cx="4486481" cy="1332024"/>
            <a:chOff x="1477159" y="4736887"/>
            <a:chExt cx="4486481" cy="1332024"/>
          </a:xfrm>
        </p:grpSpPr>
        <p:cxnSp>
          <p:nvCxnSpPr>
            <p:cNvPr id="29" name="Straight Connector 28">
              <a:extLst>
                <a:ext uri="{FF2B5EF4-FFF2-40B4-BE49-F238E27FC236}">
                  <a16:creationId xmlns="" xmlns:a16="http://schemas.microsoft.com/office/drawing/2014/main" id="{ADCBE117-FE4C-4588-9303-D5EB58952C3C}"/>
                </a:ext>
              </a:extLst>
            </p:cNvPr>
            <p:cNvCxnSpPr/>
            <p:nvPr/>
          </p:nvCxnSpPr>
          <p:spPr>
            <a:xfrm>
              <a:off x="1533997" y="4792013"/>
              <a:ext cx="0" cy="1276898"/>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EDC7E0AA-C086-4B82-817E-DCCF5EF777B0}"/>
                </a:ext>
              </a:extLst>
            </p:cNvPr>
            <p:cNvCxnSpPr/>
            <p:nvPr/>
          </p:nvCxnSpPr>
          <p:spPr>
            <a:xfrm>
              <a:off x="1533997" y="6068911"/>
              <a:ext cx="4370857"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58F0F0F9-D569-48C0-AAA4-9C5559AE5B90}"/>
                </a:ext>
              </a:extLst>
            </p:cNvPr>
            <p:cNvCxnSpPr/>
            <p:nvPr/>
          </p:nvCxnSpPr>
          <p:spPr>
            <a:xfrm>
              <a:off x="5904854" y="5572002"/>
              <a:ext cx="0" cy="49690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 xmlns:a16="http://schemas.microsoft.com/office/drawing/2014/main" id="{808C0E7C-7927-49E3-9695-6AE5EB23CF21}"/>
                </a:ext>
              </a:extLst>
            </p:cNvPr>
            <p:cNvSpPr/>
            <p:nvPr/>
          </p:nvSpPr>
          <p:spPr>
            <a:xfrm>
              <a:off x="1477159" y="4736887"/>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 xmlns:a16="http://schemas.microsoft.com/office/drawing/2014/main" id="{7A50006F-0633-42B6-BC9E-EC65A7F42DE0}"/>
                </a:ext>
              </a:extLst>
            </p:cNvPr>
            <p:cNvSpPr/>
            <p:nvPr/>
          </p:nvSpPr>
          <p:spPr>
            <a:xfrm>
              <a:off x="5852222" y="5502314"/>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 xmlns:a16="http://schemas.microsoft.com/office/drawing/2014/main" id="{B456EC1A-E1DF-48D8-A74C-2FDF8602EE71}"/>
              </a:ext>
            </a:extLst>
          </p:cNvPr>
          <p:cNvGrpSpPr/>
          <p:nvPr/>
        </p:nvGrpSpPr>
        <p:grpSpPr>
          <a:xfrm flipV="1">
            <a:off x="7266984" y="2267380"/>
            <a:ext cx="1028798" cy="323466"/>
            <a:chOff x="7266984" y="2590845"/>
            <a:chExt cx="887186" cy="285901"/>
          </a:xfrm>
        </p:grpSpPr>
        <p:cxnSp>
          <p:nvCxnSpPr>
            <p:cNvPr id="35" name="Straight Connector 34">
              <a:extLst>
                <a:ext uri="{FF2B5EF4-FFF2-40B4-BE49-F238E27FC236}">
                  <a16:creationId xmlns="" xmlns:a16="http://schemas.microsoft.com/office/drawing/2014/main" id="{C52D782F-417C-4C20-B06F-1D85EB0C6FE2}"/>
                </a:ext>
              </a:extLst>
            </p:cNvPr>
            <p:cNvCxnSpPr>
              <a:endCxn id="37" idx="4"/>
            </p:cNvCxnSpPr>
            <p:nvPr/>
          </p:nvCxnSpPr>
          <p:spPr>
            <a:xfrm>
              <a:off x="8098461" y="2630917"/>
              <a:ext cx="0" cy="245829"/>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67788E2-0B93-444A-AD6B-3873264D4793}"/>
                </a:ext>
              </a:extLst>
            </p:cNvPr>
            <p:cNvCxnSpPr/>
            <p:nvPr/>
          </p:nvCxnSpPr>
          <p:spPr>
            <a:xfrm>
              <a:off x="7329682" y="2634093"/>
              <a:ext cx="771736"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 xmlns:a16="http://schemas.microsoft.com/office/drawing/2014/main" id="{100C1716-0C38-474D-B0E8-713168EA74DE}"/>
                </a:ext>
              </a:extLst>
            </p:cNvPr>
            <p:cNvSpPr/>
            <p:nvPr/>
          </p:nvSpPr>
          <p:spPr>
            <a:xfrm>
              <a:off x="8042752" y="2765328"/>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 xmlns:a16="http://schemas.microsoft.com/office/drawing/2014/main" id="{DD751D89-8C31-4951-B57A-984939E9422C}"/>
                </a:ext>
              </a:extLst>
            </p:cNvPr>
            <p:cNvSpPr/>
            <p:nvPr/>
          </p:nvSpPr>
          <p:spPr>
            <a:xfrm>
              <a:off x="7266984" y="2590845"/>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 xmlns:a16="http://schemas.microsoft.com/office/drawing/2014/main" id="{5267FF3F-05AC-489A-925A-85EDC8C3D08F}"/>
              </a:ext>
            </a:extLst>
          </p:cNvPr>
          <p:cNvGrpSpPr/>
          <p:nvPr/>
        </p:nvGrpSpPr>
        <p:grpSpPr>
          <a:xfrm>
            <a:off x="7715550" y="4492636"/>
            <a:ext cx="444575" cy="838322"/>
            <a:chOff x="7715550" y="4492636"/>
            <a:chExt cx="444575" cy="838322"/>
          </a:xfrm>
        </p:grpSpPr>
        <p:cxnSp>
          <p:nvCxnSpPr>
            <p:cNvPr id="40" name="Straight Connector 39">
              <a:extLst>
                <a:ext uri="{FF2B5EF4-FFF2-40B4-BE49-F238E27FC236}">
                  <a16:creationId xmlns="" xmlns:a16="http://schemas.microsoft.com/office/drawing/2014/main" id="{1839E81B-250E-4512-8DC3-1A6BB87ADF22}"/>
                </a:ext>
              </a:extLst>
            </p:cNvPr>
            <p:cNvCxnSpPr>
              <a:endCxn id="42" idx="4"/>
            </p:cNvCxnSpPr>
            <p:nvPr/>
          </p:nvCxnSpPr>
          <p:spPr>
            <a:xfrm>
              <a:off x="8104416" y="4554096"/>
              <a:ext cx="0" cy="776862"/>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59B184AB-369C-4981-B0A1-F59D0F402F33}"/>
                </a:ext>
              </a:extLst>
            </p:cNvPr>
            <p:cNvCxnSpPr/>
            <p:nvPr/>
          </p:nvCxnSpPr>
          <p:spPr>
            <a:xfrm>
              <a:off x="7807024" y="4548345"/>
              <a:ext cx="294394"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 xmlns:a16="http://schemas.microsoft.com/office/drawing/2014/main" id="{5D1E57E9-3309-43D6-9819-50C6E389D821}"/>
                </a:ext>
              </a:extLst>
            </p:cNvPr>
            <p:cNvSpPr/>
            <p:nvPr/>
          </p:nvSpPr>
          <p:spPr>
            <a:xfrm>
              <a:off x="8048707" y="5219540"/>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 xmlns:a16="http://schemas.microsoft.com/office/drawing/2014/main" id="{DD22D07A-B440-4790-9184-AA633390CBE6}"/>
                </a:ext>
              </a:extLst>
            </p:cNvPr>
            <p:cNvSpPr/>
            <p:nvPr/>
          </p:nvSpPr>
          <p:spPr>
            <a:xfrm>
              <a:off x="7715550" y="4492636"/>
              <a:ext cx="111418" cy="1114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Rectangle 43">
            <a:extLst>
              <a:ext uri="{FF2B5EF4-FFF2-40B4-BE49-F238E27FC236}">
                <a16:creationId xmlns="" xmlns:a16="http://schemas.microsoft.com/office/drawing/2014/main" id="{75B1C50E-8660-47EA-92CB-FC9BBFF5F1E3}"/>
              </a:ext>
            </a:extLst>
          </p:cNvPr>
          <p:cNvSpPr/>
          <p:nvPr/>
        </p:nvSpPr>
        <p:spPr>
          <a:xfrm>
            <a:off x="262376" y="324673"/>
            <a:ext cx="5537759" cy="923328"/>
          </a:xfrm>
          <a:prstGeom prst="rect">
            <a:avLst/>
          </a:prstGeom>
        </p:spPr>
        <p:txBody>
          <a:bodyPr wrap="none" lIns="89960" tIns="45719" rIns="89960" bIns="45719">
            <a:spAutoFit/>
          </a:bodyPr>
          <a:lstStyle/>
          <a:p>
            <a:pPr defTabSz="882055"/>
            <a:r>
              <a:rPr lang="en-US" sz="5400" cap="all" spc="-300" dirty="0">
                <a:solidFill>
                  <a:schemeClr val="tx1">
                    <a:lumMod val="65000"/>
                    <a:lumOff val="35000"/>
                  </a:schemeClr>
                </a:solidFill>
              </a:rPr>
              <a:t>Process of “</a:t>
            </a:r>
            <a:r>
              <a:rPr lang="en-US" sz="5400" cap="all" spc="-300" dirty="0" err="1">
                <a:solidFill>
                  <a:schemeClr val="tx1">
                    <a:lumMod val="65000"/>
                    <a:lumOff val="35000"/>
                  </a:schemeClr>
                </a:solidFill>
              </a:rPr>
              <a:t>voc</a:t>
            </a:r>
            <a:r>
              <a:rPr lang="en-US" sz="5400" cap="all" spc="-300" dirty="0">
                <a:solidFill>
                  <a:schemeClr val="tx1">
                    <a:lumMod val="65000"/>
                    <a:lumOff val="35000"/>
                  </a:schemeClr>
                </a:solidFill>
              </a:rPr>
              <a:t>”</a:t>
            </a:r>
          </a:p>
        </p:txBody>
      </p:sp>
    </p:spTree>
    <p:extLst>
      <p:ext uri="{BB962C8B-B14F-4D97-AF65-F5344CB8AC3E}">
        <p14:creationId xmlns:p14="http://schemas.microsoft.com/office/powerpoint/2010/main" val="14062121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0000">
                                          <p:cBhvr additive="base">
                                            <p:cTn id="7" dur="1000" fill="hold"/>
                                            <p:tgtEl>
                                              <p:spTgt spid="44"/>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1000" fill="hold"/>
                                            <p:tgtEl>
                                              <p:spTgt spid="44"/>
                                            </p:tgtEl>
                                            <p:attrNameLst>
                                              <p:attrName>ppt_x</p:attrName>
                                            </p:attrNameLst>
                                          </p:cBhvr>
                                          <p:tavLst>
                                            <p:tav tm="0">
                                              <p:val>
                                                <p:strVal val="0-#ppt_w/2"/>
                                              </p:val>
                                            </p:tav>
                                            <p:tav tm="100000">
                                              <p:val>
                                                <p:strVal val="#ppt_x"/>
                                              </p:val>
                                            </p:tav>
                                          </p:tavLst>
                                        </p:anim>
                                        <p:anim calcmode="lin" valueType="num">
                                          <p:cBhvr additive="base">
                                            <p:cTn id="8"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4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mn-lt"/>
              </a:rPr>
              <a:t>Customer Feedback Report</a:t>
            </a:r>
          </a:p>
        </p:txBody>
      </p:sp>
      <p:pic>
        <p:nvPicPr>
          <p:cNvPr id="6" name="slide22">
            <a:hlinkClick r:id="" action="ppaction://media"/>
            <a:extLst>
              <a:ext uri="{FF2B5EF4-FFF2-40B4-BE49-F238E27FC236}">
                <a16:creationId xmlns="" xmlns:a16="http://schemas.microsoft.com/office/drawing/2014/main" id="{8CAE838E-E680-406C-9976-A69DBBB05F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2975" y="1019968"/>
            <a:ext cx="9994900" cy="5622131"/>
          </a:xfrm>
          <a:prstGeom prst="rect">
            <a:avLst/>
          </a:prstGeom>
        </p:spPr>
      </p:pic>
    </p:spTree>
    <p:extLst>
      <p:ext uri="{BB962C8B-B14F-4D97-AF65-F5344CB8AC3E}">
        <p14:creationId xmlns:p14="http://schemas.microsoft.com/office/powerpoint/2010/main" val="280162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23">
            <a:hlinkClick r:id="" action="ppaction://media"/>
            <a:extLst>
              <a:ext uri="{FF2B5EF4-FFF2-40B4-BE49-F238E27FC236}">
                <a16:creationId xmlns="" xmlns:a16="http://schemas.microsoft.com/office/drawing/2014/main" id="{C22F9879-2676-4DF3-834F-5FFDC6C7CB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9090" y="274440"/>
            <a:ext cx="11288238" cy="6349634"/>
          </a:xfrm>
          <a:prstGeom prst="rect">
            <a:avLst/>
          </a:prstGeom>
        </p:spPr>
      </p:pic>
    </p:spTree>
    <p:extLst>
      <p:ext uri="{BB962C8B-B14F-4D97-AF65-F5344CB8AC3E}">
        <p14:creationId xmlns:p14="http://schemas.microsoft.com/office/powerpoint/2010/main" val="50220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de24">
            <a:hlinkClick r:id="" action="ppaction://media"/>
            <a:extLst>
              <a:ext uri="{FF2B5EF4-FFF2-40B4-BE49-F238E27FC236}">
                <a16:creationId xmlns="" xmlns:a16="http://schemas.microsoft.com/office/drawing/2014/main" id="{2CCFF4A8-846D-4F99-BCFD-DFB35A408E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234500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D87942E2-292E-42BA-8965-63DC9DDE98BC}"/>
              </a:ext>
            </a:extLst>
          </p:cNvPr>
          <p:cNvSpPr>
            <a:spLocks noGrp="1"/>
          </p:cNvSpPr>
          <p:nvPr>
            <p:ph type="sldNum" sz="quarter" idx="12"/>
          </p:nvPr>
        </p:nvSpPr>
        <p:spPr/>
        <p:txBody>
          <a:bodyPr/>
          <a:lstStyle/>
          <a:p>
            <a:fld id="{CB5C3FB3-A5C8-44CE-AB2A-4266C7F78C05}" type="slidenum">
              <a:rPr lang="en-US" smtClean="0"/>
              <a:t>26</a:t>
            </a:fld>
            <a:endParaRPr lang="en-US" dirty="0"/>
          </a:p>
        </p:txBody>
      </p:sp>
      <p:pic>
        <p:nvPicPr>
          <p:cNvPr id="5" name="Picture 4">
            <a:extLst>
              <a:ext uri="{FF2B5EF4-FFF2-40B4-BE49-F238E27FC236}">
                <a16:creationId xmlns="" xmlns:a16="http://schemas.microsoft.com/office/drawing/2014/main" id="{5D5278FE-78A9-4759-85B1-F5B14B9F4237}"/>
              </a:ext>
            </a:extLst>
          </p:cNvPr>
          <p:cNvPicPr>
            <a:picLocks noChangeAspect="1"/>
          </p:cNvPicPr>
          <p:nvPr/>
        </p:nvPicPr>
        <p:blipFill rotWithShape="1">
          <a:blip r:embed="rId3">
            <a:extLst>
              <a:ext uri="{28A0092B-C50C-407E-A947-70E740481C1C}">
                <a14:useLocalDpi xmlns:a14="http://schemas.microsoft.com/office/drawing/2010/main" val="0"/>
              </a:ext>
            </a:extLst>
          </a:blip>
          <a:srcRect b="10027"/>
          <a:stretch/>
        </p:blipFill>
        <p:spPr>
          <a:xfrm>
            <a:off x="0" y="3321422"/>
            <a:ext cx="12192000" cy="3282101"/>
          </a:xfrm>
          <a:prstGeom prst="rect">
            <a:avLst/>
          </a:prstGeom>
        </p:spPr>
      </p:pic>
      <p:grpSp>
        <p:nvGrpSpPr>
          <p:cNvPr id="6" name="Group 5">
            <a:extLst>
              <a:ext uri="{FF2B5EF4-FFF2-40B4-BE49-F238E27FC236}">
                <a16:creationId xmlns="" xmlns:a16="http://schemas.microsoft.com/office/drawing/2014/main" id="{EB20A241-484F-4212-86A4-57C5ADCE39C9}"/>
              </a:ext>
            </a:extLst>
          </p:cNvPr>
          <p:cNvGrpSpPr>
            <a:grpSpLocks noChangeAspect="1"/>
          </p:cNvGrpSpPr>
          <p:nvPr/>
        </p:nvGrpSpPr>
        <p:grpSpPr>
          <a:xfrm>
            <a:off x="1589780" y="1366616"/>
            <a:ext cx="9103132" cy="2704153"/>
            <a:chOff x="3213847" y="1703294"/>
            <a:chExt cx="5727705" cy="1649506"/>
          </a:xfrm>
        </p:grpSpPr>
        <p:pic>
          <p:nvPicPr>
            <p:cNvPr id="7" name="Picture 6">
              <a:extLst>
                <a:ext uri="{FF2B5EF4-FFF2-40B4-BE49-F238E27FC236}">
                  <a16:creationId xmlns="" xmlns:a16="http://schemas.microsoft.com/office/drawing/2014/main" id="{21C7B1D6-0695-49A9-9FF9-FB1ECCF156E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213847" y="1703294"/>
              <a:ext cx="1649506" cy="1649506"/>
            </a:xfrm>
            <a:prstGeom prst="rect">
              <a:avLst/>
            </a:prstGeom>
          </p:spPr>
        </p:pic>
        <p:pic>
          <p:nvPicPr>
            <p:cNvPr id="8" name="Picture 7">
              <a:extLst>
                <a:ext uri="{FF2B5EF4-FFF2-40B4-BE49-F238E27FC236}">
                  <a16:creationId xmlns="" xmlns:a16="http://schemas.microsoft.com/office/drawing/2014/main" id="{1C2EF98E-0752-4B62-B5F9-0B62F1CCE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882" y="1808057"/>
              <a:ext cx="3831670" cy="1439980"/>
            </a:xfrm>
            <a:prstGeom prst="rect">
              <a:avLst/>
            </a:prstGeom>
          </p:spPr>
        </p:pic>
      </p:grpSp>
      <p:sp>
        <p:nvSpPr>
          <p:cNvPr id="9" name="Rectangle 8">
            <a:extLst>
              <a:ext uri="{FF2B5EF4-FFF2-40B4-BE49-F238E27FC236}">
                <a16:creationId xmlns="" xmlns:a16="http://schemas.microsoft.com/office/drawing/2014/main" id="{79F087BC-54ED-44AB-9DC5-D7CDA2096E61}"/>
              </a:ext>
            </a:extLst>
          </p:cNvPr>
          <p:cNvSpPr/>
          <p:nvPr/>
        </p:nvSpPr>
        <p:spPr>
          <a:xfrm>
            <a:off x="1499009" y="832282"/>
            <a:ext cx="8941126" cy="1015661"/>
          </a:xfrm>
          <a:prstGeom prst="rect">
            <a:avLst/>
          </a:prstGeom>
        </p:spPr>
        <p:txBody>
          <a:bodyPr wrap="none" lIns="89960" tIns="45719" rIns="89960" bIns="45719">
            <a:spAutoFit/>
          </a:bodyPr>
          <a:lstStyle/>
          <a:p>
            <a:pPr defTabSz="882055"/>
            <a:r>
              <a:rPr lang="en-US" sz="6000" cap="all" spc="-300" dirty="0">
                <a:solidFill>
                  <a:srgbClr val="FFBE00"/>
                </a:solidFill>
              </a:rPr>
              <a:t>We have great analytics</a:t>
            </a:r>
            <a:endParaRPr lang="en-US" sz="4400" cap="all" spc="-300" dirty="0">
              <a:solidFill>
                <a:srgbClr val="FFBE00"/>
              </a:solidFill>
            </a:endParaRPr>
          </a:p>
        </p:txBody>
      </p:sp>
      <p:sp>
        <p:nvSpPr>
          <p:cNvPr id="10" name="Rectangle 9">
            <a:extLst>
              <a:ext uri="{FF2B5EF4-FFF2-40B4-BE49-F238E27FC236}">
                <a16:creationId xmlns="" xmlns:a16="http://schemas.microsoft.com/office/drawing/2014/main" id="{242E8762-D542-4462-A471-6236E62355CA}"/>
              </a:ext>
            </a:extLst>
          </p:cNvPr>
          <p:cNvSpPr/>
          <p:nvPr/>
        </p:nvSpPr>
        <p:spPr>
          <a:xfrm>
            <a:off x="1499009" y="1887698"/>
            <a:ext cx="8941254" cy="769439"/>
          </a:xfrm>
          <a:prstGeom prst="rect">
            <a:avLst/>
          </a:prstGeom>
        </p:spPr>
        <p:txBody>
          <a:bodyPr wrap="none" lIns="89960" tIns="45719" rIns="89960" bIns="45719">
            <a:spAutoFit/>
          </a:bodyPr>
          <a:lstStyle/>
          <a:p>
            <a:pPr defTabSz="882055"/>
            <a:r>
              <a:rPr lang="en-US" sz="4400" b="1" cap="all" spc="-300" dirty="0">
                <a:solidFill>
                  <a:srgbClr val="E94D1F"/>
                </a:solidFill>
              </a:rPr>
              <a:t>How would you like your own?</a:t>
            </a:r>
          </a:p>
        </p:txBody>
      </p:sp>
    </p:spTree>
    <p:extLst>
      <p:ext uri="{BB962C8B-B14F-4D97-AF65-F5344CB8AC3E}">
        <p14:creationId xmlns:p14="http://schemas.microsoft.com/office/powerpoint/2010/main" val="35378048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10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75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500"/>
                                </p:stCondLst>
                                <p:childTnLst>
                                  <p:par>
                                    <p:cTn id="24" presetID="1" presetClass="exit" presetSubtype="0" fill="hold" grpId="1" nodeType="after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500"/>
                                </p:stCondLst>
                                <p:childTnLst>
                                  <p:par>
                                    <p:cTn id="24" presetID="1" presetClass="exit" presetSubtype="0" fill="hold" grpId="1" nodeType="after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3900489" y="814465"/>
            <a:ext cx="10477499" cy="5436967"/>
            <a:chOff x="2537945" y="971550"/>
            <a:chExt cx="9968379" cy="5222654"/>
          </a:xfrm>
        </p:grpSpPr>
        <p:pic>
          <p:nvPicPr>
            <p:cNvPr id="3"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8537" r="9488" b="18292"/>
            <a:stretch/>
          </p:blipFill>
          <p:spPr bwMode="auto">
            <a:xfrm>
              <a:off x="4314823" y="1468039"/>
              <a:ext cx="6557965" cy="4075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945" y="971550"/>
              <a:ext cx="9968379" cy="5222654"/>
            </a:xfrm>
            <a:prstGeom prst="rect">
              <a:avLst/>
            </a:prstGeom>
          </p:spPr>
        </p:pic>
      </p:grpSp>
      <p:sp>
        <p:nvSpPr>
          <p:cNvPr id="5" name="Rectangle 4"/>
          <p:cNvSpPr/>
          <p:nvPr/>
        </p:nvSpPr>
        <p:spPr>
          <a:xfrm>
            <a:off x="2257420" y="1448858"/>
            <a:ext cx="2807261" cy="954105"/>
          </a:xfrm>
          <a:prstGeom prst="rect">
            <a:avLst/>
          </a:prstGeom>
        </p:spPr>
        <p:txBody>
          <a:bodyPr wrap="square" lIns="89575" tIns="45719" rIns="89575" bIns="45719">
            <a:spAutoFit/>
          </a:bodyPr>
          <a:lstStyle/>
          <a:p>
            <a:pPr algn="r" defTabSz="893406"/>
            <a:r>
              <a:rPr lang="en-US" sz="2800" spc="-151" dirty="0">
                <a:solidFill>
                  <a:prstClr val="white"/>
                </a:solidFill>
                <a:cs typeface="Arial" panose="020B0604020202020204" pitchFamily="34" charset="0"/>
              </a:rPr>
              <a:t>See what visitors are on your site at</a:t>
            </a:r>
          </a:p>
        </p:txBody>
      </p:sp>
      <p:sp>
        <p:nvSpPr>
          <p:cNvPr id="6" name="Rectangle 5"/>
          <p:cNvSpPr/>
          <p:nvPr/>
        </p:nvSpPr>
        <p:spPr>
          <a:xfrm>
            <a:off x="3201491" y="2264537"/>
            <a:ext cx="1863228" cy="1200327"/>
          </a:xfrm>
          <a:prstGeom prst="rect">
            <a:avLst/>
          </a:prstGeom>
        </p:spPr>
        <p:txBody>
          <a:bodyPr wrap="none" lIns="89960" tIns="45719" rIns="89960" bIns="45719">
            <a:spAutoFit/>
          </a:bodyPr>
          <a:lstStyle/>
          <a:p>
            <a:pPr algn="r" defTabSz="882055"/>
            <a:r>
              <a:rPr lang="en-US" sz="7200" cap="all" spc="-300" dirty="0">
                <a:solidFill>
                  <a:srgbClr val="00B0F0"/>
                </a:solidFill>
              </a:rPr>
              <a:t>any</a:t>
            </a:r>
          </a:p>
        </p:txBody>
      </p:sp>
      <p:sp>
        <p:nvSpPr>
          <p:cNvPr id="7" name="Rectangle 6"/>
          <p:cNvSpPr/>
          <p:nvPr/>
        </p:nvSpPr>
        <p:spPr>
          <a:xfrm>
            <a:off x="1810050" y="3779571"/>
            <a:ext cx="3254634" cy="1856788"/>
          </a:xfrm>
          <a:prstGeom prst="rect">
            <a:avLst/>
          </a:prstGeom>
        </p:spPr>
        <p:txBody>
          <a:bodyPr wrap="none" lIns="89960" tIns="45719" rIns="89960" bIns="45719">
            <a:spAutoFit/>
          </a:bodyPr>
          <a:lstStyle/>
          <a:p>
            <a:pPr algn="r" defTabSz="882055"/>
            <a:r>
              <a:rPr lang="en-US" sz="11466" cap="all" spc="-300" dirty="0">
                <a:solidFill>
                  <a:srgbClr val="00B0F0"/>
                </a:solidFill>
              </a:rPr>
              <a:t>Time</a:t>
            </a:r>
          </a:p>
        </p:txBody>
      </p:sp>
      <p:sp>
        <p:nvSpPr>
          <p:cNvPr id="8" name="Rectangle 7"/>
          <p:cNvSpPr/>
          <p:nvPr/>
        </p:nvSpPr>
        <p:spPr>
          <a:xfrm>
            <a:off x="1284265" y="2906083"/>
            <a:ext cx="3780419" cy="1569658"/>
          </a:xfrm>
          <a:prstGeom prst="rect">
            <a:avLst/>
          </a:prstGeom>
        </p:spPr>
        <p:txBody>
          <a:bodyPr wrap="none" lIns="89960" tIns="45719" rIns="89960" bIns="45719">
            <a:spAutoFit/>
          </a:bodyPr>
          <a:lstStyle/>
          <a:p>
            <a:pPr algn="r" defTabSz="882055"/>
            <a:r>
              <a:rPr lang="en-US" sz="9600" b="1" cap="all" spc="-300" dirty="0">
                <a:solidFill>
                  <a:prstClr val="white"/>
                </a:solidFill>
              </a:rPr>
              <a:t>given</a:t>
            </a:r>
            <a:endParaRPr lang="en-US" sz="9600" cap="all" spc="-300" dirty="0">
              <a:solidFill>
                <a:prstClr val="white"/>
              </a:solidFill>
            </a:endParaRPr>
          </a:p>
        </p:txBody>
      </p:sp>
    </p:spTree>
    <p:extLst>
      <p:ext uri="{BB962C8B-B14F-4D97-AF65-F5344CB8AC3E}">
        <p14:creationId xmlns:p14="http://schemas.microsoft.com/office/powerpoint/2010/main" val="34723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grpId="0" nodeType="withEffect" p14:presetBounceEnd="5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50000">
                                          <p:cBhvr additive="base">
                                            <p:cTn id="10"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14:presetBounceEnd="50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50000">
                                          <p:cBhvr additive="base">
                                            <p:cTn id="14"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5" dur="125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14:presetBounceEnd="50000">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50000">
                                          <p:cBhvr additive="base">
                                            <p:cTn id="18" dur="75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9" dur="750" fill="hold"/>
                                            <p:tgtEl>
                                              <p:spTgt spid="7"/>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0-#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250" fill="hold"/>
                                            <p:tgtEl>
                                              <p:spTgt spid="8"/>
                                            </p:tgtEl>
                                            <p:attrNameLst>
                                              <p:attrName>ppt_x</p:attrName>
                                            </p:attrNameLst>
                                          </p:cBhvr>
                                          <p:tavLst>
                                            <p:tav tm="0">
                                              <p:val>
                                                <p:strVal val="0-#ppt_w/2"/>
                                              </p:val>
                                            </p:tav>
                                            <p:tav tm="100000">
                                              <p:val>
                                                <p:strVal val="#ppt_x"/>
                                              </p:val>
                                            </p:tav>
                                          </p:tavLst>
                                        </p:anim>
                                        <p:anim calcmode="lin" valueType="num">
                                          <p:cBhvr additive="base">
                                            <p:cTn id="15" dur="125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0-#ppt_w/2"/>
                                              </p:val>
                                            </p:tav>
                                            <p:tav tm="100000">
                                              <p:val>
                                                <p:strVal val="#ppt_x"/>
                                              </p:val>
                                            </p:tav>
                                          </p:tavLst>
                                        </p:anim>
                                        <p:anim calcmode="lin" valueType="num">
                                          <p:cBhvr additive="base">
                                            <p:cTn id="19" dur="750" fill="hold"/>
                                            <p:tgtEl>
                                              <p:spTgt spid="7"/>
                                            </p:tgtEl>
                                            <p:attrNameLst>
                                              <p:attrName>ppt_y</p:attrName>
                                            </p:attrNameLst>
                                          </p:cBhvr>
                                          <p:tavLst>
                                            <p:tav tm="0">
                                              <p:val>
                                                <p:strVal val="#ppt_y"/>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1" name="Group 10"/>
          <p:cNvGrpSpPr/>
          <p:nvPr/>
        </p:nvGrpSpPr>
        <p:grpSpPr>
          <a:xfrm>
            <a:off x="-128588" y="1490325"/>
            <a:ext cx="8234439" cy="4363663"/>
            <a:chOff x="-2115936" y="850169"/>
            <a:chExt cx="10477499" cy="5436966"/>
          </a:xfrm>
        </p:grpSpPr>
        <p:pic>
          <p:nvPicPr>
            <p:cNvPr id="10"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3255" t="8537" b="18366"/>
            <a:stretch/>
          </p:blipFill>
          <p:spPr bwMode="auto">
            <a:xfrm>
              <a:off x="-223303" y="1357312"/>
              <a:ext cx="6852703" cy="445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15936" y="850169"/>
              <a:ext cx="10477499" cy="5436966"/>
            </a:xfrm>
            <a:prstGeom prst="rect">
              <a:avLst/>
            </a:prstGeom>
          </p:spPr>
        </p:pic>
      </p:grpSp>
      <p:sp>
        <p:nvSpPr>
          <p:cNvPr id="5" name="Rectangle 4"/>
          <p:cNvSpPr/>
          <p:nvPr/>
        </p:nvSpPr>
        <p:spPr>
          <a:xfrm>
            <a:off x="7086520" y="1830305"/>
            <a:ext cx="2807261" cy="584773"/>
          </a:xfrm>
          <a:prstGeom prst="rect">
            <a:avLst/>
          </a:prstGeom>
        </p:spPr>
        <p:txBody>
          <a:bodyPr wrap="square" lIns="89575" tIns="45719" rIns="89575" bIns="45719">
            <a:spAutoFit/>
          </a:bodyPr>
          <a:lstStyle/>
          <a:p>
            <a:pPr defTabSz="893406"/>
            <a:r>
              <a:rPr lang="en-US" sz="3200" spc="-151" dirty="0">
                <a:solidFill>
                  <a:prstClr val="white"/>
                </a:solidFill>
                <a:cs typeface="Arial" panose="020B0604020202020204" pitchFamily="34" charset="0"/>
              </a:rPr>
              <a:t>Demographics</a:t>
            </a:r>
          </a:p>
        </p:txBody>
      </p:sp>
      <p:sp>
        <p:nvSpPr>
          <p:cNvPr id="6" name="Rectangle 5"/>
          <p:cNvSpPr/>
          <p:nvPr/>
        </p:nvSpPr>
        <p:spPr>
          <a:xfrm>
            <a:off x="7086520" y="2191575"/>
            <a:ext cx="2311876" cy="1569658"/>
          </a:xfrm>
          <a:prstGeom prst="rect">
            <a:avLst/>
          </a:prstGeom>
        </p:spPr>
        <p:txBody>
          <a:bodyPr wrap="none" lIns="89960" tIns="45719" rIns="89960" bIns="45719">
            <a:spAutoFit/>
          </a:bodyPr>
          <a:lstStyle/>
          <a:p>
            <a:pPr defTabSz="882055"/>
            <a:r>
              <a:rPr lang="en-US" sz="9600" cap="all" spc="-300" dirty="0">
                <a:solidFill>
                  <a:srgbClr val="FFBE00"/>
                </a:solidFill>
              </a:rPr>
              <a:t>Age</a:t>
            </a:r>
            <a:endParaRPr lang="en-US" sz="7200" cap="all" spc="-300" dirty="0">
              <a:solidFill>
                <a:srgbClr val="FFBE00"/>
              </a:solidFill>
            </a:endParaRPr>
          </a:p>
        </p:txBody>
      </p:sp>
      <p:sp>
        <p:nvSpPr>
          <p:cNvPr id="7" name="Rectangle 6"/>
          <p:cNvSpPr/>
          <p:nvPr/>
        </p:nvSpPr>
        <p:spPr>
          <a:xfrm>
            <a:off x="7086523" y="3959904"/>
            <a:ext cx="3869353" cy="1118317"/>
          </a:xfrm>
          <a:prstGeom prst="rect">
            <a:avLst/>
          </a:prstGeom>
        </p:spPr>
        <p:txBody>
          <a:bodyPr wrap="none" lIns="89960" tIns="45719" rIns="89960" bIns="45719">
            <a:spAutoFit/>
          </a:bodyPr>
          <a:lstStyle/>
          <a:p>
            <a:pPr defTabSz="882055"/>
            <a:r>
              <a:rPr lang="en-US" sz="6667" cap="all" spc="-300" dirty="0">
                <a:solidFill>
                  <a:srgbClr val="FFBE00"/>
                </a:solidFill>
              </a:rPr>
              <a:t>Location</a:t>
            </a:r>
          </a:p>
        </p:txBody>
      </p:sp>
      <p:sp>
        <p:nvSpPr>
          <p:cNvPr id="8" name="Rectangle 7"/>
          <p:cNvSpPr/>
          <p:nvPr/>
        </p:nvSpPr>
        <p:spPr>
          <a:xfrm>
            <a:off x="7087508" y="3197652"/>
            <a:ext cx="3605691" cy="1200327"/>
          </a:xfrm>
          <a:prstGeom prst="rect">
            <a:avLst/>
          </a:prstGeom>
        </p:spPr>
        <p:txBody>
          <a:bodyPr wrap="none" lIns="89960" tIns="45719" rIns="89960" bIns="45719">
            <a:spAutoFit/>
          </a:bodyPr>
          <a:lstStyle/>
          <a:p>
            <a:pPr defTabSz="882055"/>
            <a:r>
              <a:rPr lang="en-US" sz="7200" b="1" cap="all" spc="-300" dirty="0">
                <a:solidFill>
                  <a:prstClr val="white"/>
                </a:solidFill>
              </a:rPr>
              <a:t>Gender</a:t>
            </a:r>
            <a:endParaRPr lang="en-US" sz="7200" cap="all" spc="-300" dirty="0">
              <a:solidFill>
                <a:prstClr val="white"/>
              </a:solidFill>
            </a:endParaRPr>
          </a:p>
        </p:txBody>
      </p:sp>
    </p:spTree>
    <p:extLst>
      <p:ext uri="{BB962C8B-B14F-4D97-AF65-F5344CB8AC3E}">
        <p14:creationId xmlns:p14="http://schemas.microsoft.com/office/powerpoint/2010/main" val="21141517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125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2" dur="12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50000">
                                          <p:cBhvr additive="base">
                                            <p:cTn id="15" dur="75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5591E7A6-A4DF-4641-877D-7D76D85C89E7}"/>
              </a:ext>
            </a:extLst>
          </p:cNvPr>
          <p:cNvPicPr>
            <a:picLocks noChangeAspect="1"/>
          </p:cNvPicPr>
          <p:nvPr/>
        </p:nvPicPr>
        <p:blipFill>
          <a:blip r:embed="rId3"/>
          <a:stretch>
            <a:fillRect/>
          </a:stretch>
        </p:blipFill>
        <p:spPr>
          <a:xfrm>
            <a:off x="-64357" y="-65856"/>
            <a:ext cx="6058757" cy="4734013"/>
          </a:xfrm>
          <a:prstGeom prst="rect">
            <a:avLst/>
          </a:prstGeom>
        </p:spPr>
      </p:pic>
      <p:sp>
        <p:nvSpPr>
          <p:cNvPr id="19" name="Rectangle 18"/>
          <p:cNvSpPr/>
          <p:nvPr/>
        </p:nvSpPr>
        <p:spPr>
          <a:xfrm rot="16200000">
            <a:off x="3153873" y="-2268889"/>
            <a:ext cx="6858000" cy="9505952"/>
          </a:xfrm>
          <a:prstGeom prst="rect">
            <a:avLst/>
          </a:prstGeom>
          <a:gradFill flip="none" rotWithShape="1">
            <a:gsLst>
              <a:gs pos="0">
                <a:srgbClr val="000000"/>
              </a:gs>
              <a:gs pos="50000">
                <a:srgbClr val="000000">
                  <a:alpha val="5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algn="ctr" defTabSz="882517"/>
            <a:endParaRPr lang="en-US" sz="1867" dirty="0">
              <a:solidFill>
                <a:prstClr val="white"/>
              </a:solidFill>
            </a:endParaRPr>
          </a:p>
        </p:txBody>
      </p:sp>
      <p:sp>
        <p:nvSpPr>
          <p:cNvPr id="17" name="Rectangle 16"/>
          <p:cNvSpPr/>
          <p:nvPr/>
        </p:nvSpPr>
        <p:spPr>
          <a:xfrm>
            <a:off x="6157828" y="538987"/>
            <a:ext cx="4639716" cy="1569658"/>
          </a:xfrm>
          <a:prstGeom prst="rect">
            <a:avLst/>
          </a:prstGeom>
        </p:spPr>
        <p:txBody>
          <a:bodyPr wrap="none" lIns="90003" tIns="45719" rIns="90003" bIns="45719">
            <a:spAutoFit/>
          </a:bodyPr>
          <a:lstStyle/>
          <a:p>
            <a:pPr defTabSz="882517"/>
            <a:r>
              <a:rPr lang="en-US" sz="9600" cap="all" spc="-300" dirty="0">
                <a:solidFill>
                  <a:srgbClr val="FFBE00"/>
                </a:solidFill>
              </a:rPr>
              <a:t>Website</a:t>
            </a:r>
            <a:endParaRPr lang="en-US" sz="7200" cap="all" spc="-300" dirty="0">
              <a:solidFill>
                <a:srgbClr val="FFBE00"/>
              </a:solidFill>
            </a:endParaRPr>
          </a:p>
        </p:txBody>
      </p:sp>
      <p:sp>
        <p:nvSpPr>
          <p:cNvPr id="18" name="Rectangle 17"/>
          <p:cNvSpPr/>
          <p:nvPr/>
        </p:nvSpPr>
        <p:spPr>
          <a:xfrm>
            <a:off x="6157825" y="1612928"/>
            <a:ext cx="3536850" cy="1200327"/>
          </a:xfrm>
          <a:prstGeom prst="rect">
            <a:avLst/>
          </a:prstGeom>
        </p:spPr>
        <p:txBody>
          <a:bodyPr wrap="none" lIns="90003" tIns="45719" rIns="90003" bIns="45719">
            <a:spAutoFit/>
          </a:bodyPr>
          <a:lstStyle/>
          <a:p>
            <a:pPr defTabSz="882517"/>
            <a:r>
              <a:rPr lang="en-US" sz="7200" b="1" cap="all" spc="-300" dirty="0">
                <a:solidFill>
                  <a:prstClr val="white"/>
                </a:solidFill>
              </a:rPr>
              <a:t>Traffic</a:t>
            </a:r>
            <a:endParaRPr lang="en-US" sz="7200" cap="all" spc="-300" dirty="0">
              <a:solidFill>
                <a:prstClr val="white"/>
              </a:solidFill>
            </a:endParaRPr>
          </a:p>
        </p:txBody>
      </p:sp>
      <p:grpSp>
        <p:nvGrpSpPr>
          <p:cNvPr id="20" name="Group 19"/>
          <p:cNvGrpSpPr/>
          <p:nvPr/>
        </p:nvGrpSpPr>
        <p:grpSpPr>
          <a:xfrm>
            <a:off x="-5791200" y="-5613400"/>
            <a:ext cx="27228800" cy="20116800"/>
            <a:chOff x="-3962400" y="-5429250"/>
            <a:chExt cx="20421600" cy="15087600"/>
          </a:xfrm>
        </p:grpSpPr>
        <p:pic>
          <p:nvPicPr>
            <p:cNvPr id="15364" name="Picture 4" descr="C:\Users\markm\Desktop\IC-2015\images\crosshairs-white.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91000" y="1583870"/>
              <a:ext cx="1396093" cy="139609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a:stCxn id="15364" idx="0"/>
            </p:cNvCxnSpPr>
            <p:nvPr/>
          </p:nvCxnSpPr>
          <p:spPr>
            <a:xfrm flipV="1">
              <a:off x="4889047" y="-5429250"/>
              <a:ext cx="0" cy="70131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890408" y="2971800"/>
              <a:ext cx="0" cy="66865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15364" idx="3"/>
            </p:cNvCxnSpPr>
            <p:nvPr/>
          </p:nvCxnSpPr>
          <p:spPr>
            <a:xfrm flipH="1">
              <a:off x="5587093" y="2281917"/>
              <a:ext cx="1087210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5364" idx="1"/>
            </p:cNvCxnSpPr>
            <p:nvPr/>
          </p:nvCxnSpPr>
          <p:spPr>
            <a:xfrm>
              <a:off x="-3962400" y="2281917"/>
              <a:ext cx="8153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Rounded Rectangle 20"/>
          <p:cNvSpPr/>
          <p:nvPr/>
        </p:nvSpPr>
        <p:spPr>
          <a:xfrm>
            <a:off x="6157825" y="3079523"/>
            <a:ext cx="5589992" cy="760020"/>
          </a:xfrm>
          <a:prstGeom prst="roundRect">
            <a:avLst>
              <a:gd name="adj" fmla="val 50000"/>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marL="280950" lvl="1" defTabSz="893868"/>
            <a:r>
              <a:rPr lang="en-US" sz="2000" b="1" dirty="0">
                <a:ln w="3175">
                  <a:noFill/>
                </a:ln>
                <a:solidFill>
                  <a:prstClr val="black">
                    <a:lumMod val="95000"/>
                    <a:lumOff val="5000"/>
                  </a:prstClr>
                </a:solidFill>
                <a:cs typeface="Arial" panose="020B0604020202020204" pitchFamily="34" charset="0"/>
              </a:rPr>
              <a:t>Where traffic is coming from</a:t>
            </a:r>
          </a:p>
        </p:txBody>
      </p:sp>
      <p:sp>
        <p:nvSpPr>
          <p:cNvPr id="22" name="Rounded Rectangle 21"/>
          <p:cNvSpPr/>
          <p:nvPr/>
        </p:nvSpPr>
        <p:spPr>
          <a:xfrm>
            <a:off x="6157825" y="3951603"/>
            <a:ext cx="5589992" cy="760020"/>
          </a:xfrm>
          <a:prstGeom prst="roundRect">
            <a:avLst>
              <a:gd name="adj" fmla="val 50000"/>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marL="280950" lvl="1" defTabSz="893868"/>
            <a:r>
              <a:rPr lang="en-US" sz="2000" b="1" dirty="0">
                <a:ln w="3175">
                  <a:noFill/>
                </a:ln>
                <a:solidFill>
                  <a:prstClr val="black">
                    <a:lumMod val="95000"/>
                    <a:lumOff val="5000"/>
                  </a:prstClr>
                </a:solidFill>
                <a:cs typeface="Arial" panose="020B0604020202020204" pitchFamily="34" charset="0"/>
              </a:rPr>
              <a:t>Countries</a:t>
            </a:r>
          </a:p>
        </p:txBody>
      </p:sp>
      <p:sp>
        <p:nvSpPr>
          <p:cNvPr id="23" name="Rounded Rectangle 22"/>
          <p:cNvSpPr/>
          <p:nvPr/>
        </p:nvSpPr>
        <p:spPr>
          <a:xfrm>
            <a:off x="6157825" y="4823687"/>
            <a:ext cx="5589992" cy="760020"/>
          </a:xfrm>
          <a:prstGeom prst="roundRect">
            <a:avLst>
              <a:gd name="adj" fmla="val 50000"/>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marL="280950" lvl="1" defTabSz="893868"/>
            <a:r>
              <a:rPr lang="en-US" sz="2000" b="1" dirty="0">
                <a:ln w="3175">
                  <a:noFill/>
                </a:ln>
                <a:solidFill>
                  <a:prstClr val="black">
                    <a:lumMod val="95000"/>
                    <a:lumOff val="5000"/>
                  </a:prstClr>
                </a:solidFill>
                <a:cs typeface="Arial" panose="020B0604020202020204" pitchFamily="34" charset="0"/>
              </a:rPr>
              <a:t>Devices Used</a:t>
            </a:r>
          </a:p>
        </p:txBody>
      </p:sp>
      <p:sp>
        <p:nvSpPr>
          <p:cNvPr id="15" name="Rounded Rectangle 22">
            <a:extLst>
              <a:ext uri="{FF2B5EF4-FFF2-40B4-BE49-F238E27FC236}">
                <a16:creationId xmlns="" xmlns:a16="http://schemas.microsoft.com/office/drawing/2014/main" id="{C85A6A05-47BA-4E78-A565-CFE6D624657A}"/>
              </a:ext>
            </a:extLst>
          </p:cNvPr>
          <p:cNvSpPr/>
          <p:nvPr/>
        </p:nvSpPr>
        <p:spPr>
          <a:xfrm>
            <a:off x="6210313" y="5666211"/>
            <a:ext cx="5589992" cy="760020"/>
          </a:xfrm>
          <a:prstGeom prst="roundRect">
            <a:avLst>
              <a:gd name="adj" fmla="val 50000"/>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marL="280950" lvl="1" defTabSz="893868"/>
            <a:r>
              <a:rPr lang="en-US" sz="2000" b="1" dirty="0">
                <a:ln w="3175">
                  <a:noFill/>
                </a:ln>
                <a:solidFill>
                  <a:prstClr val="black">
                    <a:lumMod val="95000"/>
                    <a:lumOff val="5000"/>
                  </a:prstClr>
                </a:solidFill>
                <a:cs typeface="Arial" panose="020B0604020202020204" pitchFamily="34" charset="0"/>
              </a:rPr>
              <a:t>Sites They Came From</a:t>
            </a:r>
          </a:p>
        </p:txBody>
      </p:sp>
    </p:spTree>
    <p:extLst>
      <p:ext uri="{BB962C8B-B14F-4D97-AF65-F5344CB8AC3E}">
        <p14:creationId xmlns:p14="http://schemas.microsoft.com/office/powerpoint/2010/main" val="2245905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33333E-6 1.85185E-6 L -0.14167 1.85185E-6 C -0.20573 1.85185E-6 -0.28334 -0.12377 -0.28334 -0.22253 L -0.28334 -0.44445 " pathEditMode="relative" rAng="0" ptsTypes="AAAA">
                                          <p:cBhvr>
                                            <p:cTn id="6" dur="2000" fill="hold"/>
                                            <p:tgtEl>
                                              <p:spTgt spid="20"/>
                                            </p:tgtEl>
                                            <p:attrNameLst>
                                              <p:attrName>ppt_x</p:attrName>
                                              <p:attrName>ppt_y</p:attrName>
                                            </p:attrNameLst>
                                          </p:cBhvr>
                                          <p:rCtr x="-14167" y="-22222"/>
                                        </p:animMotion>
                                      </p:childTnLst>
                                    </p:cTn>
                                  </p:par>
                                  <p:par>
                                    <p:cTn id="7" presetID="2" presetClass="entr" presetSubtype="2" fill="hold" grpId="0" nodeType="withEffect" p14:presetBounceEnd="50000">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14:bounceEnd="50000">
                                          <p:cBhvr additive="base">
                                            <p:cTn id="9" dur="10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10" dur="1000" fill="hold"/>
                                            <p:tgtEl>
                                              <p:spTgt spid="1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14:presetBounceEnd="50000">
                                      <p:stCondLst>
                                        <p:cond delay="300"/>
                                      </p:stCondLst>
                                      <p:childTnLst>
                                        <p:set>
                                          <p:cBhvr>
                                            <p:cTn id="12" dur="1" fill="hold">
                                              <p:stCondLst>
                                                <p:cond delay="0"/>
                                              </p:stCondLst>
                                            </p:cTn>
                                            <p:tgtEl>
                                              <p:spTgt spid="18"/>
                                            </p:tgtEl>
                                            <p:attrNameLst>
                                              <p:attrName>style.visibility</p:attrName>
                                            </p:attrNameLst>
                                          </p:cBhvr>
                                          <p:to>
                                            <p:strVal val="visible"/>
                                          </p:to>
                                        </p:set>
                                        <p:anim calcmode="lin" valueType="num" p14:bounceEnd="50000">
                                          <p:cBhvr additive="base">
                                            <p:cTn id="13" dur="10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14" dur="1000" fill="hold"/>
                                            <p:tgtEl>
                                              <p:spTgt spid="18"/>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30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5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animBg="1"/>
          <p:bldP spid="22" grpId="0" animBg="1"/>
          <p:bldP spid="23" grpId="0" animBg="1"/>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3.33333E-6 1.85185E-6 L -0.14167 1.85185E-6 C -0.20573 1.85185E-6 -0.28334 -0.12377 -0.28334 -0.22253 L -0.28334 -0.44445 " pathEditMode="relative" rAng="0" ptsTypes="AAAA">
                                          <p:cBhvr>
                                            <p:cTn id="6" dur="2000" fill="hold"/>
                                            <p:tgtEl>
                                              <p:spTgt spid="20"/>
                                            </p:tgtEl>
                                            <p:attrNameLst>
                                              <p:attrName>ppt_x</p:attrName>
                                              <p:attrName>ppt_y</p:attrName>
                                            </p:attrNameLst>
                                          </p:cBhvr>
                                          <p:rCtr x="-14167" y="-22222"/>
                                        </p:animMotion>
                                      </p:childTnLst>
                                    </p:cTn>
                                  </p:par>
                                  <p:par>
                                    <p:cTn id="7" presetID="2" presetClass="entr" presetSubtype="2"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1000" fill="hold"/>
                                            <p:tgtEl>
                                              <p:spTgt spid="17"/>
                                            </p:tgtEl>
                                            <p:attrNameLst>
                                              <p:attrName>ppt_x</p:attrName>
                                            </p:attrNameLst>
                                          </p:cBhvr>
                                          <p:tavLst>
                                            <p:tav tm="0">
                                              <p:val>
                                                <p:strVal val="1+#ppt_w/2"/>
                                              </p:val>
                                            </p:tav>
                                            <p:tav tm="100000">
                                              <p:val>
                                                <p:strVal val="#ppt_x"/>
                                              </p:val>
                                            </p:tav>
                                          </p:tavLst>
                                        </p:anim>
                                        <p:anim calcmode="lin" valueType="num">
                                          <p:cBhvr additive="base">
                                            <p:cTn id="10" dur="1000" fill="hold"/>
                                            <p:tgtEl>
                                              <p:spTgt spid="17"/>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30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1+#ppt_w/2"/>
                                              </p:val>
                                            </p:tav>
                                            <p:tav tm="100000">
                                              <p:val>
                                                <p:strVal val="#ppt_x"/>
                                              </p:val>
                                            </p:tav>
                                          </p:tavLst>
                                        </p:anim>
                                        <p:anim calcmode="lin" valueType="num">
                                          <p:cBhvr additive="base">
                                            <p:cTn id="14" dur="1000" fill="hold"/>
                                            <p:tgtEl>
                                              <p:spTgt spid="18"/>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30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2" decel="100000" fill="hold" grpId="0" nodeType="withEffect">
                                      <p:stCondLst>
                                        <p:cond delay="5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par>
                                    <p:cTn id="27" presetID="2" presetClass="entr" presetSubtype="2" decel="100000" fill="hold" grpId="0" nodeType="withEffect">
                                      <p:stCondLst>
                                        <p:cond delay="5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animBg="1"/>
          <p:bldP spid="22" grpId="0" animBg="1"/>
          <p:bldP spid="23" grpId="0" animBg="1"/>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372825" y="4168398"/>
            <a:ext cx="5431576" cy="2123656"/>
          </a:xfrm>
          <a:prstGeom prst="rect">
            <a:avLst/>
          </a:prstGeom>
        </p:spPr>
        <p:txBody>
          <a:bodyPr wrap="none" lIns="89960" tIns="45719" rIns="89960" bIns="45719">
            <a:spAutoFit/>
          </a:bodyPr>
          <a:lstStyle/>
          <a:p>
            <a:pPr algn="r" defTabSz="882055"/>
            <a:r>
              <a:rPr lang="en-US" sz="6600" cap="all" spc="-300" dirty="0">
                <a:solidFill>
                  <a:srgbClr val="00B0F0"/>
                </a:solidFill>
              </a:rPr>
              <a:t>Cutting Edge</a:t>
            </a:r>
          </a:p>
          <a:p>
            <a:pPr algn="r" defTabSz="882055"/>
            <a:r>
              <a:rPr lang="en-US" sz="6600" cap="all" spc="-300" dirty="0">
                <a:solidFill>
                  <a:srgbClr val="00B0F0"/>
                </a:solidFill>
              </a:rPr>
              <a:t>Technology</a:t>
            </a:r>
          </a:p>
        </p:txBody>
      </p:sp>
      <p:sp>
        <p:nvSpPr>
          <p:cNvPr id="8" name="Rectangle 7"/>
          <p:cNvSpPr/>
          <p:nvPr/>
        </p:nvSpPr>
        <p:spPr>
          <a:xfrm>
            <a:off x="734560" y="1488565"/>
            <a:ext cx="10913396" cy="923328"/>
          </a:xfrm>
          <a:prstGeom prst="rect">
            <a:avLst/>
          </a:prstGeom>
        </p:spPr>
        <p:txBody>
          <a:bodyPr wrap="none" lIns="89960" tIns="45719" rIns="89960" bIns="45719">
            <a:spAutoFit/>
          </a:bodyPr>
          <a:lstStyle/>
          <a:p>
            <a:pPr algn="r" defTabSz="882055"/>
            <a:r>
              <a:rPr lang="en-US" sz="5400" b="1" cap="all" spc="-300" dirty="0">
                <a:solidFill>
                  <a:schemeClr val="tx1">
                    <a:lumMod val="75000"/>
                    <a:lumOff val="25000"/>
                  </a:schemeClr>
                </a:solidFill>
              </a:rPr>
              <a:t>Large Scalable Infrastructure</a:t>
            </a:r>
          </a:p>
        </p:txBody>
      </p:sp>
      <p:pic>
        <p:nvPicPr>
          <p:cNvPr id="9" name="Picture 8">
            <a:extLst>
              <a:ext uri="{FF2B5EF4-FFF2-40B4-BE49-F238E27FC236}">
                <a16:creationId xmlns="" xmlns:a16="http://schemas.microsoft.com/office/drawing/2014/main" id="{59509D51-F173-4EFD-A0EA-4E1B05426E26}"/>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6671" t="11187" r="37953"/>
          <a:stretch/>
        </p:blipFill>
        <p:spPr>
          <a:xfrm>
            <a:off x="6615806" y="2606040"/>
            <a:ext cx="5482018" cy="4945565"/>
          </a:xfrm>
          <a:prstGeom prst="rect">
            <a:avLst/>
          </a:prstGeom>
        </p:spPr>
      </p:pic>
      <p:sp>
        <p:nvSpPr>
          <p:cNvPr id="10" name="Rectangle 9">
            <a:extLst>
              <a:ext uri="{FF2B5EF4-FFF2-40B4-BE49-F238E27FC236}">
                <a16:creationId xmlns="" xmlns:a16="http://schemas.microsoft.com/office/drawing/2014/main" id="{7E948278-BF7A-42ED-BD99-89F7EADE46C8}"/>
              </a:ext>
            </a:extLst>
          </p:cNvPr>
          <p:cNvSpPr/>
          <p:nvPr/>
        </p:nvSpPr>
        <p:spPr>
          <a:xfrm>
            <a:off x="2986465" y="2182151"/>
            <a:ext cx="2773349" cy="1107994"/>
          </a:xfrm>
          <a:prstGeom prst="rect">
            <a:avLst/>
          </a:prstGeom>
        </p:spPr>
        <p:txBody>
          <a:bodyPr wrap="none" lIns="89960" tIns="45719" rIns="89960" bIns="45719">
            <a:spAutoFit/>
          </a:bodyPr>
          <a:lstStyle/>
          <a:p>
            <a:pPr algn="r" defTabSz="882055"/>
            <a:r>
              <a:rPr lang="en-US" sz="6600" cap="all" spc="-300" dirty="0">
                <a:solidFill>
                  <a:schemeClr val="tx1">
                    <a:lumMod val="65000"/>
                    <a:lumOff val="35000"/>
                  </a:schemeClr>
                </a:solidFill>
              </a:rPr>
              <a:t>highly</a:t>
            </a:r>
          </a:p>
        </p:txBody>
      </p:sp>
      <p:sp>
        <p:nvSpPr>
          <p:cNvPr id="11" name="Rectangle 10">
            <a:extLst>
              <a:ext uri="{FF2B5EF4-FFF2-40B4-BE49-F238E27FC236}">
                <a16:creationId xmlns="" xmlns:a16="http://schemas.microsoft.com/office/drawing/2014/main" id="{4125826B-AF1A-4588-B5F8-E178844F3C23}"/>
              </a:ext>
            </a:extLst>
          </p:cNvPr>
          <p:cNvSpPr/>
          <p:nvPr/>
        </p:nvSpPr>
        <p:spPr>
          <a:xfrm>
            <a:off x="826780" y="3004981"/>
            <a:ext cx="5344949" cy="1200327"/>
          </a:xfrm>
          <a:prstGeom prst="rect">
            <a:avLst/>
          </a:prstGeom>
        </p:spPr>
        <p:txBody>
          <a:bodyPr wrap="none" lIns="89960" tIns="45719" rIns="89960" bIns="45719">
            <a:spAutoFit/>
          </a:bodyPr>
          <a:lstStyle/>
          <a:p>
            <a:pPr algn="r" defTabSz="882055"/>
            <a:r>
              <a:rPr lang="en-US" sz="7200" b="1" cap="all" spc="-300" dirty="0">
                <a:solidFill>
                  <a:schemeClr val="tx1">
                    <a:lumMod val="65000"/>
                    <a:lumOff val="35000"/>
                  </a:schemeClr>
                </a:solidFill>
              </a:rPr>
              <a:t>innovative</a:t>
            </a:r>
            <a:endParaRPr lang="en-US" sz="7200" cap="all" spc="-300" dirty="0">
              <a:solidFill>
                <a:schemeClr val="tx1">
                  <a:lumMod val="65000"/>
                  <a:lumOff val="35000"/>
                </a:schemeClr>
              </a:solidFill>
            </a:endParaRPr>
          </a:p>
        </p:txBody>
      </p:sp>
      <p:sp>
        <p:nvSpPr>
          <p:cNvPr id="12" name="Rectangle 11">
            <a:extLst>
              <a:ext uri="{FF2B5EF4-FFF2-40B4-BE49-F238E27FC236}">
                <a16:creationId xmlns="" xmlns:a16="http://schemas.microsoft.com/office/drawing/2014/main" id="{8152CC08-7EFC-463C-A6F4-F4369AA26E33}"/>
              </a:ext>
            </a:extLst>
          </p:cNvPr>
          <p:cNvSpPr/>
          <p:nvPr/>
        </p:nvSpPr>
        <p:spPr>
          <a:xfrm>
            <a:off x="231173" y="148796"/>
            <a:ext cx="11057283" cy="769439"/>
          </a:xfrm>
          <a:prstGeom prst="rect">
            <a:avLst/>
          </a:prstGeom>
        </p:spPr>
        <p:txBody>
          <a:bodyPr wrap="none" lIns="89960" tIns="45719" rIns="89960" bIns="45719">
            <a:spAutoFit/>
          </a:bodyPr>
          <a:lstStyle/>
          <a:p>
            <a:pPr algn="r" defTabSz="882055"/>
            <a:r>
              <a:rPr lang="en-US" sz="4400" b="1" cap="all" spc="-300" dirty="0">
                <a:solidFill>
                  <a:schemeClr val="tx1">
                    <a:lumMod val="50000"/>
                    <a:lumOff val="50000"/>
                  </a:schemeClr>
                </a:solidFill>
              </a:rPr>
              <a:t>Our Infrastructure, Systems, Software</a:t>
            </a:r>
          </a:p>
        </p:txBody>
      </p:sp>
    </p:spTree>
    <p:extLst>
      <p:ext uri="{BB962C8B-B14F-4D97-AF65-F5344CB8AC3E}">
        <p14:creationId xmlns:p14="http://schemas.microsoft.com/office/powerpoint/2010/main" val="28655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75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3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2" presetClass="entr" presetSubtype="8" fill="hold" grpId="0" nodeType="withEffect" p14:presetBounceEnd="5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50000">
                                          <p:cBhvr additive="base">
                                            <p:cTn id="20" dur="1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1" dur="10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25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0-#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3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000" fill="hold"/>
                                            <p:tgtEl>
                                              <p:spTgt spid="10"/>
                                            </p:tgtEl>
                                            <p:attrNameLst>
                                              <p:attrName>ppt_x</p:attrName>
                                            </p:attrNameLst>
                                          </p:cBhvr>
                                          <p:tavLst>
                                            <p:tav tm="0">
                                              <p:val>
                                                <p:strVal val="0-#ppt_w/2"/>
                                              </p:val>
                                            </p:tav>
                                            <p:tav tm="100000">
                                              <p:val>
                                                <p:strVal val="#ppt_x"/>
                                              </p:val>
                                            </p:tav>
                                          </p:tavLst>
                                        </p:anim>
                                        <p:anim calcmode="lin" valueType="num">
                                          <p:cBhvr additive="base">
                                            <p:cTn id="21" dur="10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250" fill="hold"/>
                                            <p:tgtEl>
                                              <p:spTgt spid="11"/>
                                            </p:tgtEl>
                                            <p:attrNameLst>
                                              <p:attrName>ppt_x</p:attrName>
                                            </p:attrNameLst>
                                          </p:cBhvr>
                                          <p:tavLst>
                                            <p:tav tm="0">
                                              <p:val>
                                                <p:strVal val="0-#ppt_w/2"/>
                                              </p:val>
                                            </p:tav>
                                            <p:tav tm="100000">
                                              <p:val>
                                                <p:strVal val="#ppt_x"/>
                                              </p:val>
                                            </p:tav>
                                          </p:tavLst>
                                        </p:anim>
                                        <p:anim calcmode="lin" valueType="num">
                                          <p:cBhvr additive="base">
                                            <p:cTn id="25"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059" r="36274" b="7941"/>
          <a:stretch/>
        </p:blipFill>
        <p:spPr bwMode="auto">
          <a:xfrm>
            <a:off x="5755433" y="1360575"/>
            <a:ext cx="6847103" cy="428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0489" y="814465"/>
            <a:ext cx="10477499" cy="5436967"/>
          </a:xfrm>
          <a:prstGeom prst="rect">
            <a:avLst/>
          </a:prstGeom>
        </p:spPr>
      </p:pic>
      <p:sp>
        <p:nvSpPr>
          <p:cNvPr id="5" name="Rectangle 4"/>
          <p:cNvSpPr/>
          <p:nvPr/>
        </p:nvSpPr>
        <p:spPr>
          <a:xfrm>
            <a:off x="1965560" y="1909855"/>
            <a:ext cx="3099121" cy="646329"/>
          </a:xfrm>
          <a:prstGeom prst="rect">
            <a:avLst/>
          </a:prstGeom>
        </p:spPr>
        <p:txBody>
          <a:bodyPr wrap="square" lIns="89616" tIns="45719" rIns="89616" bIns="45719">
            <a:spAutoFit/>
          </a:bodyPr>
          <a:lstStyle/>
          <a:p>
            <a:pPr algn="r" defTabSz="893868"/>
            <a:r>
              <a:rPr lang="en-US" sz="3600" spc="-151" dirty="0">
                <a:solidFill>
                  <a:prstClr val="white"/>
                </a:solidFill>
                <a:cs typeface="Arial" panose="020B0604020202020204" pitchFamily="34" charset="0"/>
              </a:rPr>
              <a:t>Website Traffic</a:t>
            </a:r>
          </a:p>
        </p:txBody>
      </p:sp>
      <p:sp>
        <p:nvSpPr>
          <p:cNvPr id="6" name="Rectangle 5"/>
          <p:cNvSpPr/>
          <p:nvPr/>
        </p:nvSpPr>
        <p:spPr>
          <a:xfrm>
            <a:off x="2082475" y="2763624"/>
            <a:ext cx="2982210" cy="933652"/>
          </a:xfrm>
          <a:prstGeom prst="rect">
            <a:avLst/>
          </a:prstGeom>
        </p:spPr>
        <p:txBody>
          <a:bodyPr wrap="none" lIns="90003" tIns="45719" rIns="90003" bIns="45719">
            <a:spAutoFit/>
          </a:bodyPr>
          <a:lstStyle/>
          <a:p>
            <a:pPr algn="r" defTabSz="882517"/>
            <a:r>
              <a:rPr lang="en-US" sz="5467" cap="all" spc="-300" dirty="0">
                <a:solidFill>
                  <a:srgbClr val="92D050"/>
                </a:solidFill>
              </a:rPr>
              <a:t>That are</a:t>
            </a:r>
          </a:p>
        </p:txBody>
      </p:sp>
      <p:sp>
        <p:nvSpPr>
          <p:cNvPr id="7" name="Rectangle 6"/>
          <p:cNvSpPr/>
          <p:nvPr/>
        </p:nvSpPr>
        <p:spPr>
          <a:xfrm>
            <a:off x="1428484" y="3966272"/>
            <a:ext cx="3636235" cy="1323437"/>
          </a:xfrm>
          <a:prstGeom prst="rect">
            <a:avLst/>
          </a:prstGeom>
        </p:spPr>
        <p:txBody>
          <a:bodyPr wrap="none" lIns="90003" tIns="45719" rIns="90003" bIns="45719">
            <a:spAutoFit/>
          </a:bodyPr>
          <a:lstStyle/>
          <a:p>
            <a:pPr algn="r" defTabSz="882517"/>
            <a:r>
              <a:rPr lang="en-US" sz="8000" cap="all" spc="-300" dirty="0">
                <a:solidFill>
                  <a:srgbClr val="92D050"/>
                </a:solidFill>
              </a:rPr>
              <a:t>Traffic</a:t>
            </a:r>
          </a:p>
        </p:txBody>
      </p:sp>
      <p:sp>
        <p:nvSpPr>
          <p:cNvPr id="8" name="Rectangle 7"/>
          <p:cNvSpPr/>
          <p:nvPr/>
        </p:nvSpPr>
        <p:spPr>
          <a:xfrm>
            <a:off x="392806" y="3249004"/>
            <a:ext cx="4788794" cy="1200327"/>
          </a:xfrm>
          <a:prstGeom prst="rect">
            <a:avLst/>
          </a:prstGeom>
        </p:spPr>
        <p:txBody>
          <a:bodyPr wrap="none" lIns="90003" tIns="45719" rIns="90003" bIns="45719">
            <a:spAutoFit/>
          </a:bodyPr>
          <a:lstStyle/>
          <a:p>
            <a:pPr algn="r" defTabSz="882517"/>
            <a:r>
              <a:rPr lang="en-US" sz="7200" b="1" cap="all" spc="-300" dirty="0">
                <a:solidFill>
                  <a:prstClr val="white"/>
                </a:solidFill>
              </a:rPr>
              <a:t>referring</a:t>
            </a:r>
            <a:endParaRPr lang="en-US" sz="7200" cap="all" spc="-300" dirty="0">
              <a:solidFill>
                <a:prstClr val="white"/>
              </a:solidFill>
            </a:endParaRPr>
          </a:p>
        </p:txBody>
      </p:sp>
      <p:sp>
        <p:nvSpPr>
          <p:cNvPr id="10" name="Rectangle 9"/>
          <p:cNvSpPr/>
          <p:nvPr/>
        </p:nvSpPr>
        <p:spPr>
          <a:xfrm>
            <a:off x="1288984" y="2384114"/>
            <a:ext cx="3775697" cy="707884"/>
          </a:xfrm>
          <a:prstGeom prst="rect">
            <a:avLst/>
          </a:prstGeom>
        </p:spPr>
        <p:txBody>
          <a:bodyPr wrap="none" lIns="90003" tIns="45719" rIns="90003" bIns="45719">
            <a:spAutoFit/>
          </a:bodyPr>
          <a:lstStyle/>
          <a:p>
            <a:pPr algn="r" defTabSz="882517"/>
            <a:r>
              <a:rPr lang="en-US" sz="4000" cap="all" spc="-300" dirty="0">
                <a:solidFill>
                  <a:prstClr val="white"/>
                </a:solidFill>
              </a:rPr>
              <a:t>See the websites</a:t>
            </a:r>
          </a:p>
        </p:txBody>
      </p:sp>
    </p:spTree>
    <p:extLst>
      <p:ext uri="{BB962C8B-B14F-4D97-AF65-F5344CB8AC3E}">
        <p14:creationId xmlns:p14="http://schemas.microsoft.com/office/powerpoint/2010/main" val="343989282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grpId="0" nodeType="withEffect" p14:presetBounceEnd="50000">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14:bounceEnd="5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1" dur="75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14:presetBounceEnd="50000">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14:bounceEnd="50000">
                                          <p:cBhvr additive="base">
                                            <p:cTn id="14" dur="1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5" dur="1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14:presetBounceEnd="50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50000">
                                          <p:cBhvr additive="base">
                                            <p:cTn id="18"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19" dur="125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14:presetBounceEnd="5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50000">
                                          <p:cBhvr additive="base">
                                            <p:cTn id="22" dur="10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500" fill="hold"/>
                                            <p:tgtEl>
                                              <p:spTgt spid="6"/>
                                            </p:tgtEl>
                                            <p:attrNameLst>
                                              <p:attrName>ppt_x</p:attrName>
                                            </p:attrNameLst>
                                          </p:cBhvr>
                                          <p:tavLst>
                                            <p:tav tm="0">
                                              <p:val>
                                                <p:strVal val="0-#ppt_w/2"/>
                                              </p:val>
                                            </p:tav>
                                            <p:tav tm="100000">
                                              <p:val>
                                                <p:strVal val="#ppt_x"/>
                                              </p:val>
                                            </p:tav>
                                          </p:tavLst>
                                        </p:anim>
                                        <p:anim calcmode="lin" valueType="num">
                                          <p:cBhvr additive="base">
                                            <p:cTn id="15" dur="1500" fill="hold"/>
                                            <p:tgtEl>
                                              <p:spTgt spid="6"/>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250" fill="hold"/>
                                            <p:tgtEl>
                                              <p:spTgt spid="8"/>
                                            </p:tgtEl>
                                            <p:attrNameLst>
                                              <p:attrName>ppt_x</p:attrName>
                                            </p:attrNameLst>
                                          </p:cBhvr>
                                          <p:tavLst>
                                            <p:tav tm="0">
                                              <p:val>
                                                <p:strVal val="0-#ppt_w/2"/>
                                              </p:val>
                                            </p:tav>
                                            <p:tav tm="100000">
                                              <p:val>
                                                <p:strVal val="#ppt_x"/>
                                              </p:val>
                                            </p:tav>
                                          </p:tavLst>
                                        </p:anim>
                                        <p:anim calcmode="lin" valueType="num">
                                          <p:cBhvr additive="base">
                                            <p:cTn id="19" dur="125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000" fill="hold"/>
                                            <p:tgtEl>
                                              <p:spTgt spid="7"/>
                                            </p:tgtEl>
                                            <p:attrNameLst>
                                              <p:attrName>ppt_x</p:attrName>
                                            </p:attrNameLst>
                                          </p:cBhvr>
                                          <p:tavLst>
                                            <p:tav tm="0">
                                              <p:val>
                                                <p:strVal val="0-#ppt_w/2"/>
                                              </p:val>
                                            </p:tav>
                                            <p:tav tm="100000">
                                              <p:val>
                                                <p:strVal val="#ppt_x"/>
                                              </p:val>
                                            </p:tav>
                                          </p:tavLst>
                                        </p:anim>
                                        <p:anim calcmode="lin" valueType="num">
                                          <p:cBhvr additive="base">
                                            <p:cTn id="2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900110" y="1591292"/>
            <a:ext cx="8748788" cy="4668105"/>
            <a:chOff x="-128588" y="1490306"/>
            <a:chExt cx="8234438" cy="4363662"/>
          </a:xfrm>
        </p:grpSpPr>
        <p:pic>
          <p:nvPicPr>
            <p:cNvPr id="12" name="Picture 2" descr="C:\Users\markm\Desktop\IC-2015\images\all pages - google.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 r="609" b="3980"/>
            <a:stretch/>
          </p:blipFill>
          <p:spPr bwMode="auto">
            <a:xfrm>
              <a:off x="1373100" y="1916031"/>
              <a:ext cx="5342025" cy="36275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8588" y="1490306"/>
              <a:ext cx="8234438" cy="4363662"/>
            </a:xfrm>
            <a:prstGeom prst="rect">
              <a:avLst/>
            </a:prstGeom>
          </p:spPr>
        </p:pic>
      </p:grpSp>
      <p:sp>
        <p:nvSpPr>
          <p:cNvPr id="6" name="Rectangle 5"/>
          <p:cNvSpPr/>
          <p:nvPr/>
        </p:nvSpPr>
        <p:spPr>
          <a:xfrm>
            <a:off x="6858974" y="1158300"/>
            <a:ext cx="4612464" cy="933652"/>
          </a:xfrm>
          <a:prstGeom prst="rect">
            <a:avLst/>
          </a:prstGeom>
        </p:spPr>
        <p:txBody>
          <a:bodyPr wrap="none" lIns="90003" tIns="45719" rIns="90003" bIns="45719">
            <a:spAutoFit/>
          </a:bodyPr>
          <a:lstStyle/>
          <a:p>
            <a:pPr defTabSz="882517"/>
            <a:r>
              <a:rPr lang="en-US" sz="5467" cap="all" spc="-300" dirty="0">
                <a:solidFill>
                  <a:srgbClr val="FFBE00"/>
                </a:solidFill>
              </a:rPr>
              <a:t>Performance</a:t>
            </a:r>
            <a:endParaRPr lang="en-US" sz="4000" cap="all" spc="-300" dirty="0">
              <a:solidFill>
                <a:srgbClr val="FFBE00"/>
              </a:solidFill>
            </a:endParaRPr>
          </a:p>
        </p:txBody>
      </p:sp>
      <p:sp>
        <p:nvSpPr>
          <p:cNvPr id="13" name="Rounded Rectangle 12"/>
          <p:cNvSpPr/>
          <p:nvPr/>
        </p:nvSpPr>
        <p:spPr>
          <a:xfrm>
            <a:off x="6620718" y="2257421"/>
            <a:ext cx="5571281" cy="696291"/>
          </a:xfrm>
          <a:prstGeom prst="roundRect">
            <a:avLst>
              <a:gd name="adj" fmla="val 50000"/>
            </a:avLst>
          </a:pr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marL="168570" defTabSz="893868"/>
            <a:r>
              <a:rPr lang="en-US" sz="2800" b="1" dirty="0">
                <a:solidFill>
                  <a:prstClr val="white"/>
                </a:solidFill>
                <a:cs typeface="Arial" panose="020B0604020202020204" pitchFamily="34" charset="0"/>
              </a:rPr>
              <a:t>Details on your site visits</a:t>
            </a:r>
          </a:p>
        </p:txBody>
      </p:sp>
      <p:sp>
        <p:nvSpPr>
          <p:cNvPr id="14" name="Rounded Rectangle 13"/>
          <p:cNvSpPr/>
          <p:nvPr/>
        </p:nvSpPr>
        <p:spPr>
          <a:xfrm>
            <a:off x="6620718" y="3129505"/>
            <a:ext cx="5571281" cy="696291"/>
          </a:xfrm>
          <a:prstGeom prst="roundRect">
            <a:avLst>
              <a:gd name="adj" fmla="val 50000"/>
            </a:avLst>
          </a:pr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marL="168570" defTabSz="893868"/>
            <a:r>
              <a:rPr lang="en-US" sz="2800" b="1" dirty="0">
                <a:solidFill>
                  <a:prstClr val="white"/>
                </a:solidFill>
                <a:cs typeface="Arial" panose="020B0604020202020204" pitchFamily="34" charset="0"/>
              </a:rPr>
              <a:t>Most Frequently Viewed Pages</a:t>
            </a:r>
          </a:p>
        </p:txBody>
      </p:sp>
      <p:sp>
        <p:nvSpPr>
          <p:cNvPr id="15" name="Rounded Rectangle 14"/>
          <p:cNvSpPr/>
          <p:nvPr/>
        </p:nvSpPr>
        <p:spPr>
          <a:xfrm>
            <a:off x="6620718" y="4001585"/>
            <a:ext cx="5571281" cy="696291"/>
          </a:xfrm>
          <a:prstGeom prst="roundRect">
            <a:avLst>
              <a:gd name="adj" fmla="val 50000"/>
            </a:avLst>
          </a:pr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marL="168570" defTabSz="893868"/>
            <a:r>
              <a:rPr lang="en-US" sz="2800" b="1" dirty="0">
                <a:solidFill>
                  <a:prstClr val="white"/>
                </a:solidFill>
                <a:cs typeface="Arial" panose="020B0604020202020204" pitchFamily="34" charset="0"/>
              </a:rPr>
              <a:t>Time Spent on Site</a:t>
            </a:r>
          </a:p>
        </p:txBody>
      </p:sp>
      <p:sp>
        <p:nvSpPr>
          <p:cNvPr id="16" name="Rounded Rectangle 15"/>
          <p:cNvSpPr/>
          <p:nvPr/>
        </p:nvSpPr>
        <p:spPr>
          <a:xfrm>
            <a:off x="6620718" y="4782345"/>
            <a:ext cx="5571281" cy="696291"/>
          </a:xfrm>
          <a:prstGeom prst="roundRect">
            <a:avLst>
              <a:gd name="adj" fmla="val 50000"/>
            </a:avLst>
          </a:pr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marL="224760" defTabSz="893868"/>
            <a:r>
              <a:rPr lang="en-US" sz="2800" b="1" dirty="0">
                <a:solidFill>
                  <a:prstClr val="white"/>
                </a:solidFill>
                <a:cs typeface="Arial" panose="020B0604020202020204" pitchFamily="34" charset="0"/>
              </a:rPr>
              <a:t>Conversion Rate</a:t>
            </a:r>
          </a:p>
        </p:txBody>
      </p:sp>
    </p:spTree>
    <p:extLst>
      <p:ext uri="{BB962C8B-B14F-4D97-AF65-F5344CB8AC3E}">
        <p14:creationId xmlns:p14="http://schemas.microsoft.com/office/powerpoint/2010/main" val="1154214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3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3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animBg="1"/>
          <p:bldP spid="1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FEEA868-A964-4B52-B3DF-D5174D875ECE}"/>
              </a:ext>
            </a:extLst>
          </p:cNvPr>
          <p:cNvPicPr>
            <a:picLocks noChangeAspect="1"/>
          </p:cNvPicPr>
          <p:nvPr/>
        </p:nvPicPr>
        <p:blipFill>
          <a:blip r:embed="rId3"/>
          <a:stretch>
            <a:fillRect/>
          </a:stretch>
        </p:blipFill>
        <p:spPr>
          <a:xfrm>
            <a:off x="695326" y="0"/>
            <a:ext cx="10599076" cy="6991424"/>
          </a:xfrm>
          <a:prstGeom prst="rect">
            <a:avLst/>
          </a:prstGeom>
        </p:spPr>
      </p:pic>
      <p:sp>
        <p:nvSpPr>
          <p:cNvPr id="16" name="Oval 15"/>
          <p:cNvSpPr/>
          <p:nvPr/>
        </p:nvSpPr>
        <p:spPr>
          <a:xfrm>
            <a:off x="9196173" y="-122979"/>
            <a:ext cx="2743200" cy="2826431"/>
          </a:xfrm>
          <a:prstGeom prst="ellipse">
            <a:avLst/>
          </a:prstGeom>
          <a:gradFill flip="none" rotWithShape="1">
            <a:gsLst>
              <a:gs pos="0">
                <a:srgbClr val="34877F"/>
              </a:gs>
              <a:gs pos="46000">
                <a:srgbClr val="45B5A9"/>
              </a:gs>
              <a:gs pos="100000">
                <a:srgbClr val="34877F"/>
              </a:gs>
            </a:gsLst>
            <a:path path="circle">
              <a:fillToRect l="50000" t="130000" r="50000" b="-30000"/>
            </a:path>
            <a:tileRect/>
          </a:gradFill>
          <a:ln w="12700" cap="flat" cmpd="sng" algn="ctr">
            <a:noFill/>
            <a:prstDash val="solid"/>
            <a:miter lim="800000"/>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lIns="117501" tIns="58751" rIns="117501" bIns="58751" rtlCol="0" anchor="ctr"/>
          <a:lstStyle/>
          <a:p>
            <a:pPr algn="ctr" defTabSz="1163090">
              <a:defRPr/>
            </a:pPr>
            <a:r>
              <a:rPr lang="en-US" sz="2400" kern="0" dirty="0">
                <a:ln w="3175">
                  <a:solidFill>
                    <a:prstClr val="white"/>
                  </a:solidFill>
                </a:ln>
                <a:solidFill>
                  <a:prstClr val="white"/>
                </a:solidFill>
                <a:cs typeface="Arial" panose="020B0604020202020204" pitchFamily="34" charset="0"/>
              </a:rPr>
              <a:t>How do I get started?</a:t>
            </a:r>
          </a:p>
        </p:txBody>
      </p:sp>
      <p:sp>
        <p:nvSpPr>
          <p:cNvPr id="4" name="Oval 3">
            <a:extLst>
              <a:ext uri="{FF2B5EF4-FFF2-40B4-BE49-F238E27FC236}">
                <a16:creationId xmlns="" xmlns:a16="http://schemas.microsoft.com/office/drawing/2014/main" id="{A991F7DF-A844-47CA-B013-90653D621003}"/>
              </a:ext>
            </a:extLst>
          </p:cNvPr>
          <p:cNvSpPr/>
          <p:nvPr/>
        </p:nvSpPr>
        <p:spPr>
          <a:xfrm>
            <a:off x="4833295" y="1952625"/>
            <a:ext cx="2615256" cy="507399"/>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0B33DB6D-D69A-461E-A701-ADE99BDBCBDC}"/>
              </a:ext>
            </a:extLst>
          </p:cNvPr>
          <p:cNvSpPr txBox="1"/>
          <p:nvPr/>
        </p:nvSpPr>
        <p:spPr>
          <a:xfrm>
            <a:off x="2181225" y="4459824"/>
            <a:ext cx="7524750"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b="1" dirty="0"/>
              <a:t>My Account &gt; My Services &gt; Website Admin</a:t>
            </a:r>
          </a:p>
        </p:txBody>
      </p:sp>
    </p:spTree>
    <p:extLst>
      <p:ext uri="{BB962C8B-B14F-4D97-AF65-F5344CB8AC3E}">
        <p14:creationId xmlns:p14="http://schemas.microsoft.com/office/powerpoint/2010/main" val="2469592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643CE92-0789-49AA-A9C1-17E55324264B}"/>
              </a:ext>
            </a:extLst>
          </p:cNvPr>
          <p:cNvPicPr>
            <a:picLocks noChangeAspect="1"/>
          </p:cNvPicPr>
          <p:nvPr/>
        </p:nvPicPr>
        <p:blipFill>
          <a:blip r:embed="rId3"/>
          <a:stretch>
            <a:fillRect/>
          </a:stretch>
        </p:blipFill>
        <p:spPr>
          <a:xfrm>
            <a:off x="1440180" y="-273766"/>
            <a:ext cx="9738360" cy="7104272"/>
          </a:xfrm>
          <a:prstGeom prst="rect">
            <a:avLst/>
          </a:prstGeom>
        </p:spPr>
      </p:pic>
      <p:sp>
        <p:nvSpPr>
          <p:cNvPr id="2" name="Slide Number Placeholder 1"/>
          <p:cNvSpPr>
            <a:spLocks noGrp="1"/>
          </p:cNvSpPr>
          <p:nvPr>
            <p:ph type="sldNum" sz="quarter" idx="12"/>
          </p:nvPr>
        </p:nvSpPr>
        <p:spPr/>
        <p:txBody>
          <a:bodyPr/>
          <a:lstStyle/>
          <a:p>
            <a:fld id="{BBDD1EF0-3DAB-422B-A217-B329EA2ECA11}" type="slidenum">
              <a:rPr lang="en-US" smtClean="0">
                <a:solidFill>
                  <a:prstClr val="black">
                    <a:tint val="75000"/>
                  </a:prstClr>
                </a:solidFill>
              </a:rPr>
              <a:pPr/>
              <a:t>33</a:t>
            </a:fld>
            <a:endParaRPr lang="en-US" dirty="0">
              <a:solidFill>
                <a:prstClr val="black">
                  <a:tint val="75000"/>
                </a:prstClr>
              </a:solidFill>
            </a:endParaRPr>
          </a:p>
        </p:txBody>
      </p:sp>
      <p:sp>
        <p:nvSpPr>
          <p:cNvPr id="6" name="Rectangle 5">
            <a:extLst>
              <a:ext uri="{FF2B5EF4-FFF2-40B4-BE49-F238E27FC236}">
                <a16:creationId xmlns="" xmlns:a16="http://schemas.microsoft.com/office/drawing/2014/main" id="{09C69D1B-2E39-4154-B7D9-6C6568B5EDB5}"/>
              </a:ext>
            </a:extLst>
          </p:cNvPr>
          <p:cNvSpPr/>
          <p:nvPr/>
        </p:nvSpPr>
        <p:spPr>
          <a:xfrm>
            <a:off x="9578149" y="3166110"/>
            <a:ext cx="589280" cy="3596640"/>
          </a:xfrm>
          <a:prstGeom prst="rect">
            <a:avLst/>
          </a:prstGeom>
          <a:noFill/>
          <a:ln w="57150"/>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43379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DD1EF0-3DAB-422B-A217-B329EA2ECA11}" type="slidenum">
              <a:rPr lang="en-US" smtClean="0">
                <a:solidFill>
                  <a:prstClr val="black">
                    <a:tint val="75000"/>
                  </a:prstClr>
                </a:solidFill>
              </a:rPr>
              <a:pPr/>
              <a:t>34</a:t>
            </a:fld>
            <a:endParaRPr lang="en-US" dirty="0">
              <a:solidFill>
                <a:prstClr val="black">
                  <a:tint val="75000"/>
                </a:prstClr>
              </a:solidFill>
            </a:endParaRPr>
          </a:p>
        </p:txBody>
      </p:sp>
      <p:pic>
        <p:nvPicPr>
          <p:cNvPr id="4" name="Picture 3">
            <a:extLst>
              <a:ext uri="{FF2B5EF4-FFF2-40B4-BE49-F238E27FC236}">
                <a16:creationId xmlns="" xmlns:a16="http://schemas.microsoft.com/office/drawing/2014/main" id="{40DD0B72-A994-492B-B02C-F61DF908F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066" y="365725"/>
            <a:ext cx="9685867" cy="6126550"/>
          </a:xfrm>
          <a:prstGeom prst="rect">
            <a:avLst/>
          </a:prstGeom>
        </p:spPr>
      </p:pic>
      <p:sp>
        <p:nvSpPr>
          <p:cNvPr id="5" name="Rectangle 4">
            <a:extLst>
              <a:ext uri="{FF2B5EF4-FFF2-40B4-BE49-F238E27FC236}">
                <a16:creationId xmlns="" xmlns:a16="http://schemas.microsoft.com/office/drawing/2014/main" id="{A8A22002-95E5-4C26-905D-DFB1FF13BD84}"/>
              </a:ext>
            </a:extLst>
          </p:cNvPr>
          <p:cNvSpPr/>
          <p:nvPr/>
        </p:nvSpPr>
        <p:spPr>
          <a:xfrm>
            <a:off x="6095999" y="1029472"/>
            <a:ext cx="5029201" cy="414260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427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116" tIns="45719" rIns="90116" bIns="45719" rtlCol="0" anchor="ctr"/>
          <a:lstStyle/>
          <a:p>
            <a:pPr algn="ctr" defTabSz="883771"/>
            <a:endParaRPr lang="en-US" sz="1867" dirty="0">
              <a:solidFill>
                <a:srgbClr val="2B2B2D"/>
              </a:solidFill>
            </a:endParaRPr>
          </a:p>
        </p:txBody>
      </p:sp>
      <p:pic>
        <p:nvPicPr>
          <p:cNvPr id="7" name="New-Video-ipho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7207" t="11484" r="38143" b="13150"/>
          <a:stretch/>
        </p:blipFill>
        <p:spPr>
          <a:xfrm>
            <a:off x="1423556" y="1212057"/>
            <a:ext cx="2600649" cy="4472683"/>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val="0"/>
              </a:ext>
            </a:extLst>
          </a:blip>
          <a:srcRect l="53752" t="6327" r="9007" b="6026"/>
          <a:stretch/>
        </p:blipFill>
        <p:spPr>
          <a:xfrm>
            <a:off x="1316317" y="482601"/>
            <a:ext cx="3052483" cy="6010835"/>
          </a:xfrm>
          <a:prstGeom prst="rect">
            <a:avLst/>
          </a:prstGeom>
        </p:spPr>
      </p:pic>
      <p:sp>
        <p:nvSpPr>
          <p:cNvPr id="11" name="Rectangle 10"/>
          <p:cNvSpPr/>
          <p:nvPr/>
        </p:nvSpPr>
        <p:spPr>
          <a:xfrm>
            <a:off x="4861795" y="1217724"/>
            <a:ext cx="4446686" cy="933652"/>
          </a:xfrm>
          <a:prstGeom prst="rect">
            <a:avLst/>
          </a:prstGeom>
        </p:spPr>
        <p:txBody>
          <a:bodyPr wrap="none" lIns="90116" tIns="45719" rIns="90116" bIns="45719">
            <a:spAutoFit/>
          </a:bodyPr>
          <a:lstStyle/>
          <a:p>
            <a:pPr defTabSz="883771"/>
            <a:r>
              <a:rPr lang="en-US" sz="5467" cap="all" spc="-300" dirty="0">
                <a:solidFill>
                  <a:srgbClr val="92D050"/>
                </a:solidFill>
              </a:rPr>
              <a:t>Follow your</a:t>
            </a:r>
          </a:p>
        </p:txBody>
      </p:sp>
      <p:sp>
        <p:nvSpPr>
          <p:cNvPr id="12" name="Rectangle 11"/>
          <p:cNvSpPr/>
          <p:nvPr/>
        </p:nvSpPr>
        <p:spPr>
          <a:xfrm>
            <a:off x="4861793" y="2478355"/>
            <a:ext cx="5200995" cy="1323437"/>
          </a:xfrm>
          <a:prstGeom prst="rect">
            <a:avLst/>
          </a:prstGeom>
        </p:spPr>
        <p:txBody>
          <a:bodyPr wrap="none" lIns="90116" tIns="45719" rIns="90116" bIns="45719">
            <a:spAutoFit/>
          </a:bodyPr>
          <a:lstStyle/>
          <a:p>
            <a:pPr defTabSz="883771"/>
            <a:r>
              <a:rPr lang="en-US" sz="8000" cap="all" spc="-300" dirty="0">
                <a:solidFill>
                  <a:srgbClr val="92D050"/>
                </a:solidFill>
              </a:rPr>
              <a:t>On the Go</a:t>
            </a:r>
          </a:p>
        </p:txBody>
      </p:sp>
      <p:sp>
        <p:nvSpPr>
          <p:cNvPr id="13" name="Rectangle 12"/>
          <p:cNvSpPr/>
          <p:nvPr/>
        </p:nvSpPr>
        <p:spPr>
          <a:xfrm>
            <a:off x="4861795" y="1762030"/>
            <a:ext cx="4777353" cy="1200327"/>
          </a:xfrm>
          <a:prstGeom prst="rect">
            <a:avLst/>
          </a:prstGeom>
        </p:spPr>
        <p:txBody>
          <a:bodyPr wrap="none" lIns="90116" tIns="45719" rIns="90116" bIns="45719">
            <a:spAutoFit/>
          </a:bodyPr>
          <a:lstStyle/>
          <a:p>
            <a:pPr defTabSz="883771"/>
            <a:r>
              <a:rPr lang="en-US" sz="7200" b="1" cap="all" spc="-300" dirty="0">
                <a:solidFill>
                  <a:srgbClr val="FFFFFF"/>
                </a:solidFill>
              </a:rPr>
              <a:t>Analytics</a:t>
            </a:r>
            <a:endParaRPr lang="en-US" sz="7200" cap="all" spc="-300" dirty="0">
              <a:solidFill>
                <a:srgbClr val="FFFFFF"/>
              </a:solidFill>
            </a:endParaRPr>
          </a:p>
        </p:txBody>
      </p:sp>
      <p:sp>
        <p:nvSpPr>
          <p:cNvPr id="14" name="Rounded Rectangle 13"/>
          <p:cNvSpPr/>
          <p:nvPr/>
        </p:nvSpPr>
        <p:spPr>
          <a:xfrm>
            <a:off x="4861793" y="3877341"/>
            <a:ext cx="2613064" cy="696291"/>
          </a:xfrm>
          <a:prstGeom prst="roundRect">
            <a:avLst>
              <a:gd name="adj" fmla="val 50000"/>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116" tIns="45719" rIns="90116" bIns="45719" rtlCol="0" anchor="ctr"/>
          <a:lstStyle/>
          <a:p>
            <a:pPr algn="ctr" defTabSz="895122"/>
            <a:r>
              <a:rPr lang="en-US" sz="1600" dirty="0">
                <a:solidFill>
                  <a:prstClr val="white"/>
                </a:solidFill>
                <a:cs typeface="Arial" panose="020B0604020202020204" pitchFamily="34" charset="0"/>
              </a:rPr>
              <a:t>Download The Google Analytic App</a:t>
            </a:r>
          </a:p>
        </p:txBody>
      </p:sp>
      <p:sp>
        <p:nvSpPr>
          <p:cNvPr id="16" name="Rounded Rectangle 15"/>
          <p:cNvSpPr/>
          <p:nvPr/>
        </p:nvSpPr>
        <p:spPr>
          <a:xfrm>
            <a:off x="7648536" y="3877341"/>
            <a:ext cx="2613064" cy="696291"/>
          </a:xfrm>
          <a:prstGeom prst="roundRect">
            <a:avLst>
              <a:gd name="adj" fmla="val 50000"/>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116" tIns="45719" rIns="90116" bIns="45719" rtlCol="0" anchor="ctr"/>
          <a:lstStyle/>
          <a:p>
            <a:pPr algn="ctr" defTabSz="895122"/>
            <a:r>
              <a:rPr lang="en-US" sz="1600" dirty="0">
                <a:solidFill>
                  <a:prstClr val="white"/>
                </a:solidFill>
                <a:cs typeface="Arial" panose="020B0604020202020204" pitchFamily="34" charset="0"/>
              </a:rPr>
              <a:t>To monitor your sites anywhere and any time.</a:t>
            </a:r>
          </a:p>
        </p:txBody>
      </p:sp>
      <p:grpSp>
        <p:nvGrpSpPr>
          <p:cNvPr id="17" name="Group 16"/>
          <p:cNvGrpSpPr/>
          <p:nvPr/>
        </p:nvGrpSpPr>
        <p:grpSpPr>
          <a:xfrm>
            <a:off x="4861816" y="4783785"/>
            <a:ext cx="4446665" cy="1079805"/>
            <a:chOff x="4693023" y="4783786"/>
            <a:chExt cx="4128249" cy="900954"/>
          </a:xfrm>
        </p:grpSpPr>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4913" t="16379" r="81848" b="15034"/>
            <a:stretch/>
          </p:blipFill>
          <p:spPr>
            <a:xfrm>
              <a:off x="4693023" y="4783786"/>
              <a:ext cx="869578" cy="900954"/>
            </a:xfrm>
            <a:prstGeom prst="rect">
              <a:avLst/>
            </a:prstGeom>
          </p:spPr>
        </p:pic>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18152" t="16379" r="32232" b="15034"/>
            <a:stretch/>
          </p:blipFill>
          <p:spPr>
            <a:xfrm>
              <a:off x="5562601" y="4783786"/>
              <a:ext cx="3258671" cy="900954"/>
            </a:xfrm>
            <a:prstGeom prst="rect">
              <a:avLst/>
            </a:prstGeom>
          </p:spPr>
        </p:pic>
      </p:grpSp>
    </p:spTree>
    <p:extLst>
      <p:ext uri="{BB962C8B-B14F-4D97-AF65-F5344CB8AC3E}">
        <p14:creationId xmlns:p14="http://schemas.microsoft.com/office/powerpoint/2010/main" val="1422684349"/>
      </p:ext>
    </p:extLst>
  </p:cSld>
  <p:clrMapOvr>
    <a:masterClrMapping/>
  </p:clrMapOvr>
  <mc:AlternateContent xmlns:mc="http://schemas.openxmlformats.org/markup-compatibility/2006" xmlns:p14="http://schemas.microsoft.com/office/powerpoint/2010/main">
    <mc:Choice Requires="p14">
      <p:transition spd="slow">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65" fill="hold"/>
                                        <p:tgtEl>
                                          <p:spTgt spid="7"/>
                                        </p:tgtEl>
                                      </p:cBhvr>
                                    </p:cmd>
                                  </p:childTnLst>
                                </p:cTn>
                              </p:par>
                              <p:par>
                                <p:cTn id="7" presetID="2" presetClass="entr" presetSubtype="2" decel="10000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additive="base">
                                        <p:cTn id="9" dur="500" fill="hold"/>
                                        <p:tgtEl>
                                          <p:spTgt spid="14"/>
                                        </p:tgtEl>
                                        <p:attrNameLst>
                                          <p:attrName>ppt_x</p:attrName>
                                        </p:attrNameLst>
                                      </p:cBhvr>
                                      <p:tavLst>
                                        <p:tav tm="0">
                                          <p:val>
                                            <p:strVal val="1+#ppt_w/2"/>
                                          </p:val>
                                        </p:tav>
                                        <p:tav tm="100000">
                                          <p:val>
                                            <p:strVal val="#ppt_x"/>
                                          </p:val>
                                        </p:tav>
                                      </p:tavLst>
                                    </p:anim>
                                    <p:anim calcmode="lin" valueType="num">
                                      <p:cBhvr additive="base">
                                        <p:cTn id="10" dur="500" fill="hold"/>
                                        <p:tgtEl>
                                          <p:spTgt spid="14"/>
                                        </p:tgtEl>
                                        <p:attrNameLst>
                                          <p:attrName>ppt_y</p:attrName>
                                        </p:attrNameLst>
                                      </p:cBhvr>
                                      <p:tavLst>
                                        <p:tav tm="0">
                                          <p:val>
                                            <p:strVal val="#ppt_y"/>
                                          </p:val>
                                        </p:tav>
                                        <p:tav tm="100000">
                                          <p:val>
                                            <p:strVal val="#ppt_y"/>
                                          </p:val>
                                        </p:tav>
                                      </p:tavLst>
                                    </p:anim>
                                  </p:childTnLst>
                                </p:cTn>
                              </p:par>
                              <p:par>
                                <p:cTn id="11" presetID="2" presetClass="entr" presetSubtype="2" decel="100000" fill="hold" grpId="0" nodeType="withEffect">
                                  <p:stCondLst>
                                    <p:cond delay="30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14"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31000"/>
            <a:extLst>
              <a:ext uri="{28A0092B-C50C-407E-A947-70E740481C1C}">
                <a14:useLocalDpi xmlns:a14="http://schemas.microsoft.com/office/drawing/2010/main" val="0"/>
              </a:ext>
            </a:extLst>
          </a:blip>
          <a:srcRect t="7877" b="7878"/>
          <a:stretch/>
        </p:blipFill>
        <p:spPr>
          <a:xfrm>
            <a:off x="-22374" y="-1"/>
            <a:ext cx="12214374" cy="6858001"/>
          </a:xfrm>
          <a:prstGeom prst="rect">
            <a:avLst/>
          </a:prstGeom>
        </p:spPr>
      </p:pic>
      <p:sp>
        <p:nvSpPr>
          <p:cNvPr id="6" name="Прямоугольник 34"/>
          <p:cNvSpPr/>
          <p:nvPr/>
        </p:nvSpPr>
        <p:spPr>
          <a:xfrm>
            <a:off x="0" y="-6926"/>
            <a:ext cx="1217230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Title 1"/>
          <p:cNvSpPr>
            <a:spLocks noGrp="1"/>
          </p:cNvSpPr>
          <p:nvPr>
            <p:ph type="title"/>
          </p:nvPr>
        </p:nvSpPr>
        <p:spPr>
          <a:xfrm>
            <a:off x="2438423" y="359039"/>
            <a:ext cx="7997456" cy="1125551"/>
          </a:xfrm>
        </p:spPr>
        <p:txBody>
          <a:bodyPr>
            <a:normAutofit/>
          </a:bodyPr>
          <a:lstStyle/>
          <a:p>
            <a:pPr algn="ctr"/>
            <a:r>
              <a:rPr lang="en-US" sz="3200" b="1" dirty="0">
                <a:solidFill>
                  <a:schemeClr val="bg1"/>
                </a:solidFill>
                <a:latin typeface="+mn-lt"/>
              </a:rPr>
              <a:t>SHOPPING ANNUITY STRATEGY</a:t>
            </a:r>
            <a:br>
              <a:rPr lang="en-US" sz="3200" b="1" dirty="0">
                <a:solidFill>
                  <a:schemeClr val="bg1"/>
                </a:solidFill>
                <a:latin typeface="+mn-lt"/>
              </a:rPr>
            </a:br>
            <a:r>
              <a:rPr lang="en-US" sz="3200" b="1" dirty="0">
                <a:solidFill>
                  <a:schemeClr val="bg1"/>
                </a:solidFill>
                <a:latin typeface="+mn-lt"/>
              </a:rPr>
              <a:t>MATCHING   vs  SEARCHING</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154" y="338128"/>
            <a:ext cx="1956110" cy="1937239"/>
          </a:xfrm>
          <a:prstGeom prst="rect">
            <a:avLst/>
          </a:prstGeom>
          <a:effectLst/>
        </p:spPr>
      </p:pic>
      <p:sp>
        <p:nvSpPr>
          <p:cNvPr id="8" name="TextBox 7">
            <a:extLst>
              <a:ext uri="{FF2B5EF4-FFF2-40B4-BE49-F238E27FC236}">
                <a16:creationId xmlns="" xmlns:a16="http://schemas.microsoft.com/office/drawing/2014/main" id="{D48383EE-41C2-4BC5-B959-6046658D95DB}"/>
              </a:ext>
            </a:extLst>
          </p:cNvPr>
          <p:cNvSpPr txBox="1"/>
          <p:nvPr/>
        </p:nvSpPr>
        <p:spPr>
          <a:xfrm>
            <a:off x="855205" y="3113570"/>
            <a:ext cx="9353550" cy="707886"/>
          </a:xfrm>
          <a:prstGeom prst="rect">
            <a:avLst/>
          </a:prstGeom>
          <a:noFill/>
        </p:spPr>
        <p:txBody>
          <a:bodyPr wrap="square" rtlCol="0">
            <a:spAutoFit/>
          </a:bodyPr>
          <a:lstStyle/>
          <a:p>
            <a:pPr algn="ctr"/>
            <a:r>
              <a:rPr lang="en-US" sz="4000" b="1" dirty="0">
                <a:solidFill>
                  <a:schemeClr val="bg1"/>
                </a:solidFill>
              </a:rPr>
              <a:t>Customer wants and needs</a:t>
            </a:r>
          </a:p>
        </p:txBody>
      </p:sp>
      <p:sp>
        <p:nvSpPr>
          <p:cNvPr id="9" name="Rectangle 8">
            <a:extLst>
              <a:ext uri="{FF2B5EF4-FFF2-40B4-BE49-F238E27FC236}">
                <a16:creationId xmlns="" xmlns:a16="http://schemas.microsoft.com/office/drawing/2014/main" id="{BDA504DF-40A3-4FF0-97FF-3CA62B6483A3}"/>
              </a:ext>
            </a:extLst>
          </p:cNvPr>
          <p:cNvSpPr/>
          <p:nvPr/>
        </p:nvSpPr>
        <p:spPr>
          <a:xfrm>
            <a:off x="1187050" y="3822518"/>
            <a:ext cx="2458256" cy="933652"/>
          </a:xfrm>
          <a:prstGeom prst="rect">
            <a:avLst/>
          </a:prstGeom>
        </p:spPr>
        <p:txBody>
          <a:bodyPr wrap="none" lIns="90116" tIns="45719" rIns="90116" bIns="45719">
            <a:spAutoFit/>
          </a:bodyPr>
          <a:lstStyle/>
          <a:p>
            <a:pPr defTabSz="883771"/>
            <a:r>
              <a:rPr lang="en-US" sz="5467" b="1" cap="all" spc="-300" dirty="0">
                <a:solidFill>
                  <a:schemeClr val="accent3">
                    <a:lumMod val="60000"/>
                    <a:lumOff val="40000"/>
                  </a:schemeClr>
                </a:solidFill>
              </a:rPr>
              <a:t>match</a:t>
            </a:r>
          </a:p>
        </p:txBody>
      </p:sp>
      <p:sp>
        <p:nvSpPr>
          <p:cNvPr id="10" name="Rectangle 9">
            <a:extLst>
              <a:ext uri="{FF2B5EF4-FFF2-40B4-BE49-F238E27FC236}">
                <a16:creationId xmlns="" xmlns:a16="http://schemas.microsoft.com/office/drawing/2014/main" id="{B62751AE-DEA8-42D2-AC19-BC0784112C21}"/>
              </a:ext>
            </a:extLst>
          </p:cNvPr>
          <p:cNvSpPr/>
          <p:nvPr/>
        </p:nvSpPr>
        <p:spPr>
          <a:xfrm>
            <a:off x="2931560" y="4444735"/>
            <a:ext cx="6552326" cy="707884"/>
          </a:xfrm>
          <a:prstGeom prst="rect">
            <a:avLst/>
          </a:prstGeom>
        </p:spPr>
        <p:txBody>
          <a:bodyPr wrap="none" lIns="90116" tIns="45719" rIns="90116" bIns="45719">
            <a:spAutoFit/>
          </a:bodyPr>
          <a:lstStyle/>
          <a:p>
            <a:pPr defTabSz="883771"/>
            <a:r>
              <a:rPr lang="en-US" sz="4000" b="1" dirty="0">
                <a:solidFill>
                  <a:schemeClr val="bg1"/>
                </a:solidFill>
              </a:rPr>
              <a:t>the Best Products &amp; Prices</a:t>
            </a:r>
          </a:p>
        </p:txBody>
      </p:sp>
      <p:sp>
        <p:nvSpPr>
          <p:cNvPr id="11" name="Rectangle 10">
            <a:extLst>
              <a:ext uri="{FF2B5EF4-FFF2-40B4-BE49-F238E27FC236}">
                <a16:creationId xmlns="" xmlns:a16="http://schemas.microsoft.com/office/drawing/2014/main" id="{3C2AA5E7-0554-4D42-95B9-365A652E823B}"/>
              </a:ext>
            </a:extLst>
          </p:cNvPr>
          <p:cNvSpPr/>
          <p:nvPr/>
        </p:nvSpPr>
        <p:spPr>
          <a:xfrm>
            <a:off x="1187050" y="2490291"/>
            <a:ext cx="4525297" cy="933652"/>
          </a:xfrm>
          <a:prstGeom prst="rect">
            <a:avLst/>
          </a:prstGeom>
        </p:spPr>
        <p:txBody>
          <a:bodyPr wrap="none" lIns="90116" tIns="45719" rIns="90116" bIns="45719">
            <a:spAutoFit/>
          </a:bodyPr>
          <a:lstStyle/>
          <a:p>
            <a:pPr defTabSz="883771"/>
            <a:r>
              <a:rPr lang="en-US" sz="5467" b="1" cap="all" spc="-300" dirty="0">
                <a:solidFill>
                  <a:schemeClr val="accent4">
                    <a:lumMod val="40000"/>
                    <a:lumOff val="60000"/>
                  </a:schemeClr>
                </a:solidFill>
              </a:rPr>
              <a:t>understand</a:t>
            </a:r>
          </a:p>
        </p:txBody>
      </p:sp>
    </p:spTree>
    <p:extLst>
      <p:ext uri="{BB962C8B-B14F-4D97-AF65-F5344CB8AC3E}">
        <p14:creationId xmlns:p14="http://schemas.microsoft.com/office/powerpoint/2010/main" val="23026403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2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42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42000">
                                          <p:cBhvr additive="base">
                                            <p:cTn id="12" dur="500" fill="hold"/>
                                            <p:tgtEl>
                                              <p:spTgt spid="8"/>
                                            </p:tgtEl>
                                            <p:attrNameLst>
                                              <p:attrName>ppt_x</p:attrName>
                                            </p:attrNameLst>
                                          </p:cBhvr>
                                          <p:tavLst>
                                            <p:tav tm="0">
                                              <p:val>
                                                <p:strVal val="1+#ppt_w/2"/>
                                              </p:val>
                                            </p:tav>
                                            <p:tav tm="100000">
                                              <p:val>
                                                <p:strVal val="#ppt_x"/>
                                              </p:val>
                                            </p:tav>
                                          </p:tavLst>
                                        </p:anim>
                                        <p:anim calcmode="lin" valueType="num" p14:bounceEnd="42000">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42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42000">
                                          <p:cBhvr additive="base">
                                            <p:cTn id="17" dur="500" fill="hold"/>
                                            <p:tgtEl>
                                              <p:spTgt spid="9"/>
                                            </p:tgtEl>
                                            <p:attrNameLst>
                                              <p:attrName>ppt_x</p:attrName>
                                            </p:attrNameLst>
                                          </p:cBhvr>
                                          <p:tavLst>
                                            <p:tav tm="0">
                                              <p:val>
                                                <p:strVal val="0-#ppt_w/2"/>
                                              </p:val>
                                            </p:tav>
                                            <p:tav tm="100000">
                                              <p:val>
                                                <p:strVal val="#ppt_x"/>
                                              </p:val>
                                            </p:tav>
                                          </p:tavLst>
                                        </p:anim>
                                        <p:anim calcmode="lin" valueType="num" p14:bounceEnd="42000">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14:presetBounceEnd="42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2000">
                                          <p:cBhvr additive="base">
                                            <p:cTn id="22" dur="500" fill="hold"/>
                                            <p:tgtEl>
                                              <p:spTgt spid="10"/>
                                            </p:tgtEl>
                                            <p:attrNameLst>
                                              <p:attrName>ppt_x</p:attrName>
                                            </p:attrNameLst>
                                          </p:cBhvr>
                                          <p:tavLst>
                                            <p:tav tm="0">
                                              <p:val>
                                                <p:strVal val="1+#ppt_w/2"/>
                                              </p:val>
                                            </p:tav>
                                            <p:tav tm="100000">
                                              <p:val>
                                                <p:strVal val="#ppt_x"/>
                                              </p:val>
                                            </p:tav>
                                          </p:tavLst>
                                        </p:anim>
                                        <p:anim calcmode="lin" valueType="num" p14:bounceEnd="42000">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56005077-CF9E-4504-A6C5-95EE8F12B82E}"/>
              </a:ext>
            </a:extLst>
          </p:cNvPr>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4136732" y="2189886"/>
            <a:ext cx="7983317" cy="12116347"/>
          </a:xfrm>
        </p:spPr>
      </p:pic>
      <p:sp>
        <p:nvSpPr>
          <p:cNvPr id="4" name="Slide Number Placeholder 3">
            <a:extLst>
              <a:ext uri="{FF2B5EF4-FFF2-40B4-BE49-F238E27FC236}">
                <a16:creationId xmlns="" xmlns:a16="http://schemas.microsoft.com/office/drawing/2014/main" id="{4F3239DB-40CD-47F0-A9F3-71DBF3FE3F6C}"/>
              </a:ext>
            </a:extLst>
          </p:cNvPr>
          <p:cNvSpPr>
            <a:spLocks noGrp="1"/>
          </p:cNvSpPr>
          <p:nvPr>
            <p:ph type="sldNum" sz="quarter" idx="12"/>
          </p:nvPr>
        </p:nvSpPr>
        <p:spPr/>
        <p:txBody>
          <a:bodyPr/>
          <a:lstStyle/>
          <a:p>
            <a:fld id="{CB5C3FB3-A5C8-44CE-AB2A-4266C7F78C05}" type="slidenum">
              <a:rPr lang="en-US" smtClean="0"/>
              <a:t>37</a:t>
            </a:fld>
            <a:endParaRPr lang="en-US" dirty="0"/>
          </a:p>
        </p:txBody>
      </p:sp>
      <p:sp>
        <p:nvSpPr>
          <p:cNvPr id="7" name="Rectangle 6">
            <a:extLst>
              <a:ext uri="{FF2B5EF4-FFF2-40B4-BE49-F238E27FC236}">
                <a16:creationId xmlns="" xmlns:a16="http://schemas.microsoft.com/office/drawing/2014/main" id="{48F9ED98-3C33-429D-81E3-7124818C8E2D}"/>
              </a:ext>
            </a:extLst>
          </p:cNvPr>
          <p:cNvSpPr/>
          <p:nvPr/>
        </p:nvSpPr>
        <p:spPr>
          <a:xfrm>
            <a:off x="94521" y="1563892"/>
            <a:ext cx="3924586" cy="3539428"/>
          </a:xfrm>
          <a:prstGeom prst="rect">
            <a:avLst/>
          </a:prstGeom>
        </p:spPr>
        <p:txBody>
          <a:bodyPr wrap="square" lIns="89575" tIns="45719" rIns="89575" bIns="45719">
            <a:spAutoFit/>
          </a:bodyPr>
          <a:lstStyle/>
          <a:p>
            <a:pPr defTabSz="893406"/>
            <a:r>
              <a:rPr lang="en-US" sz="3200" spc="-151" dirty="0">
                <a:solidFill>
                  <a:prstClr val="white"/>
                </a:solidFill>
                <a:cs typeface="Arial" panose="020B0604020202020204" pitchFamily="34" charset="0"/>
              </a:rPr>
              <a:t>Events, Special Occasions</a:t>
            </a:r>
          </a:p>
          <a:p>
            <a:pPr defTabSz="893406"/>
            <a:endParaRPr lang="en-US" sz="3200" spc="-151" dirty="0">
              <a:solidFill>
                <a:prstClr val="white"/>
              </a:solidFill>
              <a:cs typeface="Arial" panose="020B0604020202020204" pitchFamily="34" charset="0"/>
            </a:endParaRPr>
          </a:p>
          <a:p>
            <a:pPr defTabSz="893406"/>
            <a:r>
              <a:rPr lang="en-US" sz="3200" spc="-151" dirty="0">
                <a:solidFill>
                  <a:prstClr val="white"/>
                </a:solidFill>
                <a:cs typeface="Arial" panose="020B0604020202020204" pitchFamily="34" charset="0"/>
              </a:rPr>
              <a:t>Graphs with Projected</a:t>
            </a:r>
          </a:p>
          <a:p>
            <a:pPr marL="1028700" lvl="1" indent="-571500" defTabSz="893406">
              <a:buFont typeface="Arial" panose="020B0604020202020204" pitchFamily="34" charset="0"/>
              <a:buChar char="•"/>
            </a:pPr>
            <a:r>
              <a:rPr lang="en-US" sz="3200" spc="-151" dirty="0">
                <a:solidFill>
                  <a:prstClr val="white"/>
                </a:solidFill>
                <a:cs typeface="Arial" panose="020B0604020202020204" pitchFamily="34" charset="0"/>
              </a:rPr>
              <a:t>Savings</a:t>
            </a:r>
          </a:p>
          <a:p>
            <a:pPr marL="1028700" lvl="1" indent="-571500" defTabSz="893406">
              <a:buFont typeface="Arial" panose="020B0604020202020204" pitchFamily="34" charset="0"/>
              <a:buChar char="•"/>
            </a:pPr>
            <a:r>
              <a:rPr lang="en-US" sz="3200" spc="-151" dirty="0">
                <a:solidFill>
                  <a:prstClr val="white"/>
                </a:solidFill>
                <a:cs typeface="Arial" panose="020B0604020202020204" pitchFamily="34" charset="0"/>
              </a:rPr>
              <a:t>Earnings</a:t>
            </a:r>
          </a:p>
          <a:p>
            <a:pPr marL="1028700" lvl="1" indent="-571500" defTabSz="893406">
              <a:buFont typeface="Arial" panose="020B0604020202020204" pitchFamily="34" charset="0"/>
              <a:buChar char="•"/>
            </a:pPr>
            <a:r>
              <a:rPr lang="en-US" sz="3200" spc="-151" dirty="0">
                <a:solidFill>
                  <a:prstClr val="white"/>
                </a:solidFill>
                <a:cs typeface="Arial" panose="020B0604020202020204" pitchFamily="34" charset="0"/>
              </a:rPr>
              <a:t>Commissions</a:t>
            </a:r>
          </a:p>
        </p:txBody>
      </p:sp>
      <p:sp>
        <p:nvSpPr>
          <p:cNvPr id="8" name="Rectangle 7">
            <a:extLst>
              <a:ext uri="{FF2B5EF4-FFF2-40B4-BE49-F238E27FC236}">
                <a16:creationId xmlns="" xmlns:a16="http://schemas.microsoft.com/office/drawing/2014/main" id="{C66AD9E3-7D68-4174-8157-1122024DE85A}"/>
              </a:ext>
            </a:extLst>
          </p:cNvPr>
          <p:cNvSpPr/>
          <p:nvPr/>
        </p:nvSpPr>
        <p:spPr>
          <a:xfrm>
            <a:off x="514240" y="176653"/>
            <a:ext cx="11407250" cy="984883"/>
          </a:xfrm>
          <a:prstGeom prst="rect">
            <a:avLst/>
          </a:prstGeom>
        </p:spPr>
        <p:txBody>
          <a:bodyPr wrap="square" lIns="89960" tIns="45719" rIns="89960" bIns="45719">
            <a:spAutoFit/>
          </a:bodyPr>
          <a:lstStyle/>
          <a:p>
            <a:pPr defTabSz="882055"/>
            <a:r>
              <a:rPr lang="en-US" sz="5800" b="1" cap="all" spc="-300" dirty="0">
                <a:solidFill>
                  <a:prstClr val="white"/>
                </a:solidFill>
              </a:rPr>
              <a:t>Shopping annuity assessment</a:t>
            </a:r>
            <a:endParaRPr lang="en-US" sz="5800" cap="all" spc="-300" dirty="0">
              <a:solidFill>
                <a:prstClr val="white"/>
              </a:solidFill>
            </a:endParaRPr>
          </a:p>
        </p:txBody>
      </p:sp>
    </p:spTree>
    <p:extLst>
      <p:ext uri="{BB962C8B-B14F-4D97-AF65-F5344CB8AC3E}">
        <p14:creationId xmlns:p14="http://schemas.microsoft.com/office/powerpoint/2010/main" val="31464377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64" presetClass="path" presetSubtype="0" accel="50000" decel="50000" fill="hold" nodeType="withEffect">
                                      <p:stCondLst>
                                        <p:cond delay="0"/>
                                      </p:stCondLst>
                                      <p:childTnLst>
                                        <p:animMotion origin="layout" path="M 3.33333E-6 3.7037E-6 L -0.00378 -1.1044 " pathEditMode="relative" rAng="0" ptsTypes="AA">
                                          <p:cBhvr>
                                            <p:cTn id="19" dur="4250" fill="hold"/>
                                            <p:tgtEl>
                                              <p:spTgt spid="6"/>
                                            </p:tgtEl>
                                            <p:attrNameLst>
                                              <p:attrName>ppt_x</p:attrName>
                                              <p:attrName>ppt_y</p:attrName>
                                            </p:attrNameLst>
                                          </p:cBhvr>
                                          <p:rCtr x="-195" y="-55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0-#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par>
                                    <p:cTn id="18" presetID="64" presetClass="path" presetSubtype="0" accel="50000" decel="50000" fill="hold" nodeType="withEffect">
                                      <p:stCondLst>
                                        <p:cond delay="0"/>
                                      </p:stCondLst>
                                      <p:childTnLst>
                                        <p:animMotion origin="layout" path="M 3.33333E-6 3.7037E-6 L -0.00378 -1.1044 " pathEditMode="relative" rAng="0" ptsTypes="AA">
                                          <p:cBhvr>
                                            <p:cTn id="19" dur="4250" fill="hold"/>
                                            <p:tgtEl>
                                              <p:spTgt spid="6"/>
                                            </p:tgtEl>
                                            <p:attrNameLst>
                                              <p:attrName>ppt_x</p:attrName>
                                              <p:attrName>ppt_y</p:attrName>
                                            </p:attrNameLst>
                                          </p:cBhvr>
                                          <p:rCtr x="-195" y="-55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Rectangle 4"/>
          <p:cNvSpPr/>
          <p:nvPr/>
        </p:nvSpPr>
        <p:spPr>
          <a:xfrm>
            <a:off x="2300511" y="1852014"/>
            <a:ext cx="8438374" cy="2554543"/>
          </a:xfrm>
          <a:prstGeom prst="rect">
            <a:avLst/>
          </a:prstGeom>
        </p:spPr>
        <p:txBody>
          <a:bodyPr wrap="square" lIns="89575" tIns="45719" rIns="89575" bIns="45719">
            <a:spAutoFit/>
          </a:bodyPr>
          <a:lstStyle/>
          <a:p>
            <a:pPr defTabSz="893406"/>
            <a:r>
              <a:rPr lang="en-US" sz="3200" b="1" spc="-151" dirty="0">
                <a:solidFill>
                  <a:prstClr val="white"/>
                </a:solidFill>
                <a:cs typeface="Arial" panose="020B0604020202020204" pitchFamily="34" charset="0"/>
              </a:rPr>
              <a:t>Customers and UFOs</a:t>
            </a:r>
          </a:p>
          <a:p>
            <a:pPr marL="571500" indent="-571500" defTabSz="893406">
              <a:buFont typeface="Arial" panose="020B0604020202020204" pitchFamily="34" charset="0"/>
              <a:buChar char="•"/>
            </a:pPr>
            <a:r>
              <a:rPr lang="en-US" sz="3200" spc="-151" dirty="0">
                <a:solidFill>
                  <a:prstClr val="white"/>
                </a:solidFill>
                <a:cs typeface="Arial" panose="020B0604020202020204" pitchFamily="34" charset="0"/>
              </a:rPr>
              <a:t>Shopping Annuity Assessment Data</a:t>
            </a:r>
          </a:p>
          <a:p>
            <a:pPr marL="571500" indent="-571500" defTabSz="893406">
              <a:buFont typeface="Arial" panose="020B0604020202020204" pitchFamily="34" charset="0"/>
              <a:buChar char="•"/>
            </a:pPr>
            <a:r>
              <a:rPr lang="en-US" sz="3200" spc="-151" dirty="0">
                <a:solidFill>
                  <a:prstClr val="white"/>
                </a:solidFill>
                <a:cs typeface="Arial" panose="020B0604020202020204" pitchFamily="34" charset="0"/>
              </a:rPr>
              <a:t>SHOP Customer</a:t>
            </a:r>
          </a:p>
          <a:p>
            <a:pPr marL="571500" indent="-571500" defTabSz="893406">
              <a:buFont typeface="Arial" panose="020B0604020202020204" pitchFamily="34" charset="0"/>
              <a:buChar char="•"/>
            </a:pPr>
            <a:r>
              <a:rPr lang="en-US" sz="3200" spc="-151" dirty="0">
                <a:solidFill>
                  <a:prstClr val="white"/>
                </a:solidFill>
                <a:cs typeface="Arial" panose="020B0604020202020204" pitchFamily="34" charset="0"/>
              </a:rPr>
              <a:t>Purchasing Behavior</a:t>
            </a:r>
          </a:p>
          <a:p>
            <a:pPr marL="571500" indent="-571500" defTabSz="893406">
              <a:buFont typeface="Arial" panose="020B0604020202020204" pitchFamily="34" charset="0"/>
              <a:buChar char="•"/>
            </a:pPr>
            <a:r>
              <a:rPr lang="en-US" sz="3200" spc="-151" dirty="0">
                <a:solidFill>
                  <a:prstClr val="white"/>
                </a:solidFill>
                <a:cs typeface="Arial" panose="020B0604020202020204" pitchFamily="34" charset="0"/>
              </a:rPr>
              <a:t>Website Analytics</a:t>
            </a:r>
          </a:p>
        </p:txBody>
      </p:sp>
      <p:sp>
        <p:nvSpPr>
          <p:cNvPr id="6" name="Rectangle 5"/>
          <p:cNvSpPr/>
          <p:nvPr/>
        </p:nvSpPr>
        <p:spPr>
          <a:xfrm>
            <a:off x="2983042" y="953123"/>
            <a:ext cx="8743654" cy="769439"/>
          </a:xfrm>
          <a:prstGeom prst="rect">
            <a:avLst/>
          </a:prstGeom>
        </p:spPr>
        <p:txBody>
          <a:bodyPr wrap="square" lIns="89960" tIns="45719" rIns="89960" bIns="45719">
            <a:spAutoFit/>
          </a:bodyPr>
          <a:lstStyle/>
          <a:p>
            <a:pPr algn="r" defTabSz="882055"/>
            <a:r>
              <a:rPr lang="en-US" sz="4400" cap="all" spc="-300" dirty="0">
                <a:solidFill>
                  <a:srgbClr val="00B0F0"/>
                </a:solidFill>
              </a:rPr>
              <a:t>Understanding the customer</a:t>
            </a:r>
          </a:p>
        </p:txBody>
      </p:sp>
      <p:sp>
        <p:nvSpPr>
          <p:cNvPr id="8" name="Rectangle 7"/>
          <p:cNvSpPr/>
          <p:nvPr/>
        </p:nvSpPr>
        <p:spPr>
          <a:xfrm>
            <a:off x="514240" y="176653"/>
            <a:ext cx="11407250" cy="1015661"/>
          </a:xfrm>
          <a:prstGeom prst="rect">
            <a:avLst/>
          </a:prstGeom>
        </p:spPr>
        <p:txBody>
          <a:bodyPr wrap="square" lIns="89960" tIns="45719" rIns="89960" bIns="45719">
            <a:spAutoFit/>
          </a:bodyPr>
          <a:lstStyle/>
          <a:p>
            <a:pPr algn="r" defTabSz="882055"/>
            <a:r>
              <a:rPr lang="en-US" sz="6000" b="1" cap="all" spc="-300" dirty="0">
                <a:solidFill>
                  <a:prstClr val="white"/>
                </a:solidFill>
              </a:rPr>
              <a:t>Big Data Strategy</a:t>
            </a:r>
            <a:endParaRPr lang="en-US" sz="6000" cap="all" spc="-300" dirty="0">
              <a:solidFill>
                <a:prstClr val="white"/>
              </a:solidFill>
            </a:endParaRPr>
          </a:p>
        </p:txBody>
      </p:sp>
      <p:sp>
        <p:nvSpPr>
          <p:cNvPr id="9" name="Rectangle 8">
            <a:extLst>
              <a:ext uri="{FF2B5EF4-FFF2-40B4-BE49-F238E27FC236}">
                <a16:creationId xmlns="" xmlns:a16="http://schemas.microsoft.com/office/drawing/2014/main" id="{EA80FB40-91F7-4CE5-8B92-29878C1778E4}"/>
              </a:ext>
            </a:extLst>
          </p:cNvPr>
          <p:cNvSpPr/>
          <p:nvPr/>
        </p:nvSpPr>
        <p:spPr>
          <a:xfrm>
            <a:off x="2300511" y="4481174"/>
            <a:ext cx="9097591" cy="1569658"/>
          </a:xfrm>
          <a:prstGeom prst="rect">
            <a:avLst/>
          </a:prstGeom>
        </p:spPr>
        <p:txBody>
          <a:bodyPr wrap="square" lIns="89575" tIns="45719" rIns="89575" bIns="45719">
            <a:spAutoFit/>
          </a:bodyPr>
          <a:lstStyle/>
          <a:p>
            <a:pPr defTabSz="893406"/>
            <a:r>
              <a:rPr lang="en-US" sz="3200" b="1" spc="-151" dirty="0">
                <a:solidFill>
                  <a:prstClr val="white"/>
                </a:solidFill>
                <a:cs typeface="Arial" panose="020B0604020202020204" pitchFamily="34" charset="0"/>
              </a:rPr>
              <a:t>Third Party</a:t>
            </a:r>
          </a:p>
          <a:p>
            <a:pPr marL="571500" indent="-571500" defTabSz="893406">
              <a:buFont typeface="Arial" panose="020B0604020202020204" pitchFamily="34" charset="0"/>
              <a:buChar char="•"/>
            </a:pPr>
            <a:r>
              <a:rPr lang="en-US" sz="3200" spc="-151" dirty="0">
                <a:solidFill>
                  <a:prstClr val="white"/>
                </a:solidFill>
                <a:cs typeface="Arial" panose="020B0604020202020204" pitchFamily="34" charset="0"/>
              </a:rPr>
              <a:t>“Life Style” Data (Brands &amp; Types of Products)</a:t>
            </a:r>
          </a:p>
          <a:p>
            <a:pPr marL="571500" indent="-571500" defTabSz="893406">
              <a:buFont typeface="Arial" panose="020B0604020202020204" pitchFamily="34" charset="0"/>
              <a:buChar char="•"/>
            </a:pPr>
            <a:r>
              <a:rPr lang="en-US" sz="3200" spc="-151" dirty="0">
                <a:solidFill>
                  <a:prstClr val="white"/>
                </a:solidFill>
                <a:cs typeface="Arial" panose="020B0604020202020204" pitchFamily="34" charset="0"/>
              </a:rPr>
              <a:t>Market Trends</a:t>
            </a:r>
          </a:p>
        </p:txBody>
      </p:sp>
      <p:pic>
        <p:nvPicPr>
          <p:cNvPr id="7" name="Picture 6">
            <a:extLst>
              <a:ext uri="{FF2B5EF4-FFF2-40B4-BE49-F238E27FC236}">
                <a16:creationId xmlns="" xmlns:a16="http://schemas.microsoft.com/office/drawing/2014/main" id="{E7B8D995-0AAD-4B45-B6BD-57C606FE1C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154" y="338128"/>
            <a:ext cx="1956110" cy="1937239"/>
          </a:xfrm>
          <a:prstGeom prst="rect">
            <a:avLst/>
          </a:prstGeom>
          <a:effectLst/>
        </p:spPr>
      </p:pic>
    </p:spTree>
    <p:extLst>
      <p:ext uri="{BB962C8B-B14F-4D97-AF65-F5344CB8AC3E}">
        <p14:creationId xmlns:p14="http://schemas.microsoft.com/office/powerpoint/2010/main" val="144699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0-#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Rectangle 4"/>
          <p:cNvSpPr/>
          <p:nvPr/>
        </p:nvSpPr>
        <p:spPr>
          <a:xfrm>
            <a:off x="514240" y="2651104"/>
            <a:ext cx="5468566" cy="1323437"/>
          </a:xfrm>
          <a:prstGeom prst="rect">
            <a:avLst/>
          </a:prstGeom>
        </p:spPr>
        <p:txBody>
          <a:bodyPr wrap="square" lIns="89575" tIns="45719" rIns="89575" bIns="45719">
            <a:spAutoFit/>
          </a:bodyPr>
          <a:lstStyle/>
          <a:p>
            <a:pPr defTabSz="893406"/>
            <a:r>
              <a:rPr lang="en-US" sz="4400" b="1" spc="-151" dirty="0">
                <a:solidFill>
                  <a:prstClr val="white"/>
                </a:solidFill>
                <a:cs typeface="Arial" panose="020B0604020202020204" pitchFamily="34" charset="0"/>
              </a:rPr>
              <a:t>Hottest Products</a:t>
            </a:r>
          </a:p>
          <a:p>
            <a:pPr defTabSz="893406"/>
            <a:r>
              <a:rPr lang="en-US" sz="3600" spc="-151" dirty="0">
                <a:solidFill>
                  <a:prstClr val="white"/>
                </a:solidFill>
                <a:cs typeface="Arial" panose="020B0604020202020204" pitchFamily="34" charset="0"/>
              </a:rPr>
              <a:t>Best Match</a:t>
            </a:r>
          </a:p>
        </p:txBody>
      </p:sp>
      <p:sp>
        <p:nvSpPr>
          <p:cNvPr id="8" name="Rectangle 7"/>
          <p:cNvSpPr/>
          <p:nvPr/>
        </p:nvSpPr>
        <p:spPr>
          <a:xfrm>
            <a:off x="514240" y="176653"/>
            <a:ext cx="11407250" cy="1200327"/>
          </a:xfrm>
          <a:prstGeom prst="rect">
            <a:avLst/>
          </a:prstGeom>
        </p:spPr>
        <p:txBody>
          <a:bodyPr wrap="square" lIns="89960" tIns="45719" rIns="89960" bIns="45719">
            <a:spAutoFit/>
          </a:bodyPr>
          <a:lstStyle/>
          <a:p>
            <a:pPr defTabSz="882055"/>
            <a:r>
              <a:rPr lang="en-US" sz="7200" b="1" cap="all" spc="-300" dirty="0">
                <a:solidFill>
                  <a:prstClr val="white"/>
                </a:solidFill>
              </a:rPr>
              <a:t>Big Data Strategy</a:t>
            </a:r>
            <a:endParaRPr lang="en-US" sz="7200" cap="all" spc="-300" dirty="0">
              <a:solidFill>
                <a:prstClr val="white"/>
              </a:solidFill>
            </a:endParaRPr>
          </a:p>
        </p:txBody>
      </p:sp>
      <p:sp>
        <p:nvSpPr>
          <p:cNvPr id="6" name="Rectangle 5">
            <a:extLst>
              <a:ext uri="{FF2B5EF4-FFF2-40B4-BE49-F238E27FC236}">
                <a16:creationId xmlns="" xmlns:a16="http://schemas.microsoft.com/office/drawing/2014/main" id="{8F6AC510-2B92-43A3-B448-F5EC0BBC3C49}"/>
              </a:ext>
            </a:extLst>
          </p:cNvPr>
          <p:cNvSpPr/>
          <p:nvPr/>
        </p:nvSpPr>
        <p:spPr>
          <a:xfrm>
            <a:off x="1563008" y="1226963"/>
            <a:ext cx="6450282" cy="1446548"/>
          </a:xfrm>
          <a:prstGeom prst="rect">
            <a:avLst/>
          </a:prstGeom>
        </p:spPr>
        <p:txBody>
          <a:bodyPr wrap="square" lIns="89960" tIns="45719" rIns="89960" bIns="45719">
            <a:spAutoFit/>
          </a:bodyPr>
          <a:lstStyle/>
          <a:p>
            <a:pPr defTabSz="882055"/>
            <a:r>
              <a:rPr lang="en-US" sz="4400" cap="all" spc="-300" dirty="0">
                <a:solidFill>
                  <a:srgbClr val="92D050"/>
                </a:solidFill>
              </a:rPr>
              <a:t>Understanding</a:t>
            </a:r>
          </a:p>
          <a:p>
            <a:pPr defTabSz="882055"/>
            <a:r>
              <a:rPr lang="en-US" sz="4400" cap="all" spc="-300" dirty="0">
                <a:solidFill>
                  <a:srgbClr val="92D050"/>
                </a:solidFill>
              </a:rPr>
              <a:t>products &amp; merchants</a:t>
            </a:r>
          </a:p>
        </p:txBody>
      </p:sp>
      <p:sp>
        <p:nvSpPr>
          <p:cNvPr id="9" name="Rectangle 8">
            <a:extLst>
              <a:ext uri="{FF2B5EF4-FFF2-40B4-BE49-F238E27FC236}">
                <a16:creationId xmlns="" xmlns:a16="http://schemas.microsoft.com/office/drawing/2014/main" id="{CD54186D-2284-40B0-9704-0C29AF62BF0B}"/>
              </a:ext>
            </a:extLst>
          </p:cNvPr>
          <p:cNvSpPr/>
          <p:nvPr/>
        </p:nvSpPr>
        <p:spPr>
          <a:xfrm>
            <a:off x="4980688" y="3343600"/>
            <a:ext cx="6405067" cy="3108541"/>
          </a:xfrm>
          <a:prstGeom prst="rect">
            <a:avLst/>
          </a:prstGeom>
        </p:spPr>
        <p:txBody>
          <a:bodyPr wrap="square" lIns="89575" tIns="45719" rIns="89575" bIns="45719">
            <a:spAutoFit/>
          </a:bodyPr>
          <a:lstStyle/>
          <a:p>
            <a:pPr defTabSz="893406"/>
            <a:r>
              <a:rPr lang="en-US" sz="4400" b="1" spc="-151" dirty="0">
                <a:solidFill>
                  <a:prstClr val="white"/>
                </a:solidFill>
                <a:cs typeface="Arial" panose="020B0604020202020204" pitchFamily="34" charset="0"/>
              </a:rPr>
              <a:t>Partner Stores </a:t>
            </a:r>
            <a:r>
              <a:rPr lang="en-US" sz="4400" spc="-151" dirty="0">
                <a:solidFill>
                  <a:prstClr val="white"/>
                </a:solidFill>
                <a:cs typeface="Arial" panose="020B0604020202020204" pitchFamily="34" charset="0"/>
              </a:rPr>
              <a:t>&amp;</a:t>
            </a:r>
            <a:r>
              <a:rPr lang="en-US" sz="4400" b="1" spc="-151" dirty="0">
                <a:solidFill>
                  <a:prstClr val="white"/>
                </a:solidFill>
                <a:cs typeface="Arial" panose="020B0604020202020204" pitchFamily="34" charset="0"/>
              </a:rPr>
              <a:t> Merchants </a:t>
            </a:r>
            <a:r>
              <a:rPr lang="en-US" sz="4000" spc="-151" dirty="0">
                <a:solidFill>
                  <a:prstClr val="white"/>
                </a:solidFill>
                <a:cs typeface="Arial" panose="020B0604020202020204" pitchFamily="34" charset="0"/>
              </a:rPr>
              <a:t>with the Best</a:t>
            </a:r>
          </a:p>
          <a:p>
            <a:pPr marL="571500" indent="-571500" defTabSz="893406">
              <a:buFont typeface="Arial" panose="020B0604020202020204" pitchFamily="34" charset="0"/>
              <a:buChar char="•"/>
            </a:pPr>
            <a:r>
              <a:rPr lang="en-US" sz="3600" spc="-151" dirty="0">
                <a:solidFill>
                  <a:prstClr val="white"/>
                </a:solidFill>
                <a:cs typeface="Arial" panose="020B0604020202020204" pitchFamily="34" charset="0"/>
              </a:rPr>
              <a:t>Shipping Options</a:t>
            </a:r>
          </a:p>
          <a:p>
            <a:pPr marL="571500" indent="-571500" defTabSz="893406">
              <a:buFont typeface="Arial" panose="020B0604020202020204" pitchFamily="34" charset="0"/>
              <a:buChar char="•"/>
            </a:pPr>
            <a:r>
              <a:rPr lang="en-US" sz="3600" spc="-151" dirty="0">
                <a:solidFill>
                  <a:prstClr val="white"/>
                </a:solidFill>
                <a:cs typeface="Arial" panose="020B0604020202020204" pitchFamily="34" charset="0"/>
              </a:rPr>
              <a:t>Prices</a:t>
            </a:r>
          </a:p>
          <a:p>
            <a:pPr marL="571500" indent="-571500" defTabSz="893406">
              <a:buFont typeface="Arial" panose="020B0604020202020204" pitchFamily="34" charset="0"/>
              <a:buChar char="•"/>
            </a:pPr>
            <a:r>
              <a:rPr lang="en-US" sz="3600" spc="-151" dirty="0">
                <a:solidFill>
                  <a:prstClr val="white"/>
                </a:solidFill>
                <a:cs typeface="Arial" panose="020B0604020202020204" pitchFamily="34" charset="0"/>
              </a:rPr>
              <a:t>Best Bundles</a:t>
            </a:r>
          </a:p>
        </p:txBody>
      </p:sp>
    </p:spTree>
    <p:extLst>
      <p:ext uri="{BB962C8B-B14F-4D97-AF65-F5344CB8AC3E}">
        <p14:creationId xmlns:p14="http://schemas.microsoft.com/office/powerpoint/2010/main" val="7494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D4A00D9-7F1E-4483-9F1F-FB120B0701A8}"/>
              </a:ext>
            </a:extLst>
          </p:cNvPr>
          <p:cNvPicPr>
            <a:picLocks noChangeAspect="1"/>
          </p:cNvPicPr>
          <p:nvPr/>
        </p:nvPicPr>
        <p:blipFill>
          <a:blip r:embed="rId2"/>
          <a:stretch>
            <a:fillRect/>
          </a:stretch>
        </p:blipFill>
        <p:spPr>
          <a:xfrm>
            <a:off x="196499" y="487968"/>
            <a:ext cx="6744627" cy="5843559"/>
          </a:xfrm>
          <a:prstGeom prst="rect">
            <a:avLst/>
          </a:prstGeom>
        </p:spPr>
      </p:pic>
      <p:sp>
        <p:nvSpPr>
          <p:cNvPr id="6" name="Right Triangle 5">
            <a:extLst>
              <a:ext uri="{FF2B5EF4-FFF2-40B4-BE49-F238E27FC236}">
                <a16:creationId xmlns="" xmlns:a16="http://schemas.microsoft.com/office/drawing/2014/main" id="{90DE666A-E589-44E4-91E5-05D60A50EFC5}"/>
              </a:ext>
            </a:extLst>
          </p:cNvPr>
          <p:cNvSpPr/>
          <p:nvPr/>
        </p:nvSpPr>
        <p:spPr>
          <a:xfrm rot="16200000" flipH="1">
            <a:off x="6724693" y="-642870"/>
            <a:ext cx="4824437" cy="6110177"/>
          </a:xfrm>
          <a:prstGeom prst="rtTriangle">
            <a:avLst/>
          </a:prstGeom>
          <a:gradFill flip="none" rotWithShape="1">
            <a:gsLst>
              <a:gs pos="0">
                <a:schemeClr val="bg2">
                  <a:lumMod val="75000"/>
                </a:schemeClr>
              </a:gs>
              <a:gs pos="78000">
                <a:schemeClr val="accent6">
                  <a:lumMod val="50000"/>
                </a:schemeClr>
              </a:gs>
            </a:gsLst>
            <a:path path="circle">
              <a:fillToRect l="100000" b="100000"/>
            </a:path>
            <a:tileRect t="-100000" r="-100000"/>
          </a:gradFill>
          <a:ln>
            <a:noFill/>
          </a:ln>
          <a:effectLst>
            <a:outerShdw blurRad="1270000" dist="228600" dir="5400000" sx="109000" sy="109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endParaRPr lang="en-US" dirty="0">
              <a:solidFill>
                <a:srgbClr val="F2F2F2"/>
              </a:solidFill>
            </a:endParaRPr>
          </a:p>
        </p:txBody>
      </p:sp>
      <p:sp>
        <p:nvSpPr>
          <p:cNvPr id="7" name="Rectangle 6">
            <a:extLst>
              <a:ext uri="{FF2B5EF4-FFF2-40B4-BE49-F238E27FC236}">
                <a16:creationId xmlns="" xmlns:a16="http://schemas.microsoft.com/office/drawing/2014/main" id="{6E5AE18A-0ABC-4835-AC5D-B09B7C116086}"/>
              </a:ext>
            </a:extLst>
          </p:cNvPr>
          <p:cNvSpPr/>
          <p:nvPr/>
        </p:nvSpPr>
        <p:spPr>
          <a:xfrm>
            <a:off x="7516643" y="221788"/>
            <a:ext cx="4452077" cy="1754324"/>
          </a:xfrm>
          <a:prstGeom prst="rect">
            <a:avLst/>
          </a:prstGeom>
        </p:spPr>
        <p:txBody>
          <a:bodyPr wrap="none" lIns="89960" tIns="45719" rIns="89960" bIns="45719">
            <a:spAutoFit/>
          </a:bodyPr>
          <a:lstStyle/>
          <a:p>
            <a:pPr algn="r" defTabSz="882055"/>
            <a:r>
              <a:rPr lang="en-US" sz="5400" b="1" cap="all" spc="-300" dirty="0">
                <a:solidFill>
                  <a:schemeClr val="bg1"/>
                </a:solidFill>
              </a:rPr>
              <a:t>Technology</a:t>
            </a:r>
          </a:p>
          <a:p>
            <a:pPr algn="r" defTabSz="882055"/>
            <a:r>
              <a:rPr lang="en-US" sz="5400" b="1" cap="all" spc="-300" dirty="0">
                <a:solidFill>
                  <a:schemeClr val="bg1"/>
                </a:solidFill>
              </a:rPr>
              <a:t>Stack</a:t>
            </a:r>
          </a:p>
        </p:txBody>
      </p:sp>
      <p:sp>
        <p:nvSpPr>
          <p:cNvPr id="2" name="Slide Number Placeholder 1">
            <a:extLst>
              <a:ext uri="{FF2B5EF4-FFF2-40B4-BE49-F238E27FC236}">
                <a16:creationId xmlns="" xmlns:a16="http://schemas.microsoft.com/office/drawing/2014/main" id="{FCBC0505-7471-4F51-A119-7D33E87529DC}"/>
              </a:ext>
            </a:extLst>
          </p:cNvPr>
          <p:cNvSpPr>
            <a:spLocks noGrp="1"/>
          </p:cNvSpPr>
          <p:nvPr>
            <p:ph type="sldNum" sz="quarter" idx="12"/>
          </p:nvPr>
        </p:nvSpPr>
        <p:spPr/>
        <p:txBody>
          <a:bodyPr/>
          <a:lstStyle/>
          <a:p>
            <a:fld id="{5AE1514C-5E56-4738-A1FF-4B1CFD2A3E36}" type="slidenum">
              <a:rPr lang="en-US" smtClean="0"/>
              <a:t>4</a:t>
            </a:fld>
            <a:endParaRPr lang="en-US" dirty="0"/>
          </a:p>
        </p:txBody>
      </p:sp>
      <p:pic>
        <p:nvPicPr>
          <p:cNvPr id="3" name="Picture 2">
            <a:extLst>
              <a:ext uri="{FF2B5EF4-FFF2-40B4-BE49-F238E27FC236}">
                <a16:creationId xmlns="" xmlns:a16="http://schemas.microsoft.com/office/drawing/2014/main" id="{05C5ABED-0AA1-4F47-83B0-3137B97E730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671" t="11187" r="37953"/>
          <a:stretch/>
        </p:blipFill>
        <p:spPr>
          <a:xfrm>
            <a:off x="6615806" y="2606040"/>
            <a:ext cx="5482018" cy="4945565"/>
          </a:xfrm>
          <a:prstGeom prst="rect">
            <a:avLst/>
          </a:prstGeom>
        </p:spPr>
      </p:pic>
    </p:spTree>
    <p:extLst>
      <p:ext uri="{BB962C8B-B14F-4D97-AF65-F5344CB8AC3E}">
        <p14:creationId xmlns:p14="http://schemas.microsoft.com/office/powerpoint/2010/main" val="10585076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125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1+#ppt_w/2"/>
                                              </p:val>
                                            </p:tav>
                                            <p:tav tm="100000">
                                              <p:val>
                                                <p:strVal val="#ppt_x"/>
                                              </p:val>
                                            </p:tav>
                                          </p:tavLst>
                                        </p:anim>
                                        <p:anim calcmode="lin" valueType="num">
                                          <p:cBhvr additive="base">
                                            <p:cTn id="12" dur="12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31000"/>
            <a:extLst>
              <a:ext uri="{28A0092B-C50C-407E-A947-70E740481C1C}">
                <a14:useLocalDpi xmlns:a14="http://schemas.microsoft.com/office/drawing/2010/main" val="0"/>
              </a:ext>
            </a:extLst>
          </a:blip>
          <a:srcRect t="7877" b="7878"/>
          <a:stretch/>
        </p:blipFill>
        <p:spPr>
          <a:xfrm>
            <a:off x="-22374" y="-1"/>
            <a:ext cx="12214374" cy="6858001"/>
          </a:xfrm>
          <a:prstGeom prst="rect">
            <a:avLst/>
          </a:prstGeom>
        </p:spPr>
      </p:pic>
      <p:sp>
        <p:nvSpPr>
          <p:cNvPr id="6" name="Прямоугольник 34"/>
          <p:cNvSpPr/>
          <p:nvPr/>
        </p:nvSpPr>
        <p:spPr>
          <a:xfrm>
            <a:off x="0" y="-6926"/>
            <a:ext cx="1217230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Title 1"/>
          <p:cNvSpPr>
            <a:spLocks noGrp="1"/>
          </p:cNvSpPr>
          <p:nvPr>
            <p:ph type="title"/>
          </p:nvPr>
        </p:nvSpPr>
        <p:spPr>
          <a:xfrm>
            <a:off x="2438423" y="359039"/>
            <a:ext cx="7997456" cy="1125551"/>
          </a:xfrm>
        </p:spPr>
        <p:txBody>
          <a:bodyPr>
            <a:normAutofit/>
          </a:bodyPr>
          <a:lstStyle/>
          <a:p>
            <a:pPr algn="ctr"/>
            <a:r>
              <a:rPr lang="en-US" sz="3200" b="1" dirty="0">
                <a:solidFill>
                  <a:schemeClr val="bg1"/>
                </a:solidFill>
                <a:latin typeface="+mn-lt"/>
              </a:rPr>
              <a:t>SHOPPING ANNUITY STRATEGY</a:t>
            </a:r>
            <a:br>
              <a:rPr lang="en-US" sz="3200" b="1" dirty="0">
                <a:solidFill>
                  <a:schemeClr val="bg1"/>
                </a:solidFill>
                <a:latin typeface="+mn-lt"/>
              </a:rPr>
            </a:br>
            <a:r>
              <a:rPr lang="en-US" sz="3200" b="1" dirty="0">
                <a:solidFill>
                  <a:schemeClr val="bg1"/>
                </a:solidFill>
                <a:latin typeface="+mn-lt"/>
              </a:rPr>
              <a:t>MATCHING   vs  SEARCHING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47073833"/>
              </p:ext>
            </p:extLst>
          </p:nvPr>
        </p:nvGraphicFramePr>
        <p:xfrm>
          <a:off x="838200" y="1491517"/>
          <a:ext cx="10515600" cy="5155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0154" y="338128"/>
            <a:ext cx="1956110" cy="1937239"/>
          </a:xfrm>
          <a:prstGeom prst="rect">
            <a:avLst/>
          </a:prstGeom>
          <a:effectLst/>
        </p:spPr>
      </p:pic>
    </p:spTree>
    <p:extLst>
      <p:ext uri="{BB962C8B-B14F-4D97-AF65-F5344CB8AC3E}">
        <p14:creationId xmlns:p14="http://schemas.microsoft.com/office/powerpoint/2010/main" val="807712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Screen Shot 2017-11-17 at 9.35.45 AM.png">
            <a:extLst>
              <a:ext uri="{FF2B5EF4-FFF2-40B4-BE49-F238E27FC236}">
                <a16:creationId xmlns="" xmlns:a16="http://schemas.microsoft.com/office/drawing/2014/main" id="{BBFF4778-004D-492D-A85A-9AAD7A6D3EC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3321" y="-405823"/>
            <a:ext cx="12390121" cy="8253896"/>
          </a:xfrm>
          <a:prstGeom prst="rect">
            <a:avLst/>
          </a:prstGeom>
        </p:spPr>
      </p:pic>
    </p:spTree>
    <p:extLst>
      <p:ext uri="{BB962C8B-B14F-4D97-AF65-F5344CB8AC3E}">
        <p14:creationId xmlns:p14="http://schemas.microsoft.com/office/powerpoint/2010/main" val="18899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Screen Shot 2017-11-17 at 9.35.45 AM.png">
            <a:extLst>
              <a:ext uri="{FF2B5EF4-FFF2-40B4-BE49-F238E27FC236}">
                <a16:creationId xmlns="" xmlns:a16="http://schemas.microsoft.com/office/drawing/2014/main" id="{BBFF4778-004D-492D-A85A-9AAD7A6D3EC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3321" y="-405823"/>
            <a:ext cx="12390121" cy="8253896"/>
          </a:xfrm>
          <a:prstGeom prst="rect">
            <a:avLst/>
          </a:prstGeom>
        </p:spPr>
      </p:pic>
      <p:sp>
        <p:nvSpPr>
          <p:cNvPr id="3" name="Content Placeholder 3">
            <a:extLst>
              <a:ext uri="{FF2B5EF4-FFF2-40B4-BE49-F238E27FC236}">
                <a16:creationId xmlns="" xmlns:a16="http://schemas.microsoft.com/office/drawing/2014/main" id="{04291476-A96A-453A-A4F8-69C113350486}"/>
              </a:ext>
            </a:extLst>
          </p:cNvPr>
          <p:cNvSpPr txBox="1">
            <a:spLocks/>
          </p:cNvSpPr>
          <p:nvPr/>
        </p:nvSpPr>
        <p:spPr>
          <a:xfrm>
            <a:off x="625983" y="3089734"/>
            <a:ext cx="11147386" cy="1539240"/>
          </a:xfrm>
          <a:prstGeom prst="rect">
            <a:avLst/>
          </a:prstGeom>
        </p:spPr>
        <p:style>
          <a:lnRef idx="2">
            <a:schemeClr val="dk1"/>
          </a:lnRef>
          <a:fillRef idx="1">
            <a:schemeClr val="lt1"/>
          </a:fillRef>
          <a:effectRef idx="0">
            <a:schemeClr val="dk1"/>
          </a:effectRef>
          <a:fontRef idx="minor">
            <a:schemeClr val="dk1"/>
          </a:fontRef>
        </p:style>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t>We take the connections and define groups.</a:t>
            </a:r>
          </a:p>
          <a:p>
            <a:r>
              <a:rPr lang="en-US" sz="2800" b="0" dirty="0"/>
              <a:t>The formula is called </a:t>
            </a:r>
            <a:r>
              <a:rPr lang="en-US" sz="2800" dirty="0"/>
              <a:t>“local clustering coefficient for undirected graphs”</a:t>
            </a:r>
          </a:p>
        </p:txBody>
      </p:sp>
      <p:pic>
        <p:nvPicPr>
          <p:cNvPr id="4" name="Picture 3">
            <a:extLst>
              <a:ext uri="{FF2B5EF4-FFF2-40B4-BE49-F238E27FC236}">
                <a16:creationId xmlns="" xmlns:a16="http://schemas.microsoft.com/office/drawing/2014/main" id="{3AEA50DB-179C-4A5A-9EA3-29D1B254B8DF}"/>
              </a:ext>
            </a:extLst>
          </p:cNvPr>
          <p:cNvPicPr>
            <a:picLocks noChangeAspect="1"/>
          </p:cNvPicPr>
          <p:nvPr/>
        </p:nvPicPr>
        <p:blipFill>
          <a:blip r:embed="rId4"/>
          <a:stretch>
            <a:fillRect/>
          </a:stretch>
        </p:blipFill>
        <p:spPr>
          <a:xfrm>
            <a:off x="3176898" y="4406121"/>
            <a:ext cx="8253571" cy="1796830"/>
          </a:xfrm>
          <a:prstGeom prst="rect">
            <a:avLst/>
          </a:prstGeom>
        </p:spPr>
        <p:style>
          <a:lnRef idx="2">
            <a:schemeClr val="dk1"/>
          </a:lnRef>
          <a:fillRef idx="1">
            <a:schemeClr val="lt1"/>
          </a:fillRef>
          <a:effectRef idx="0">
            <a:schemeClr val="dk1"/>
          </a:effectRef>
          <a:fontRef idx="minor">
            <a:schemeClr val="dk1"/>
          </a:fontRef>
        </p:style>
      </p:pic>
      <p:pic>
        <p:nvPicPr>
          <p:cNvPr id="2" name="Picture 1">
            <a:extLst>
              <a:ext uri="{FF2B5EF4-FFF2-40B4-BE49-F238E27FC236}">
                <a16:creationId xmlns="" xmlns:a16="http://schemas.microsoft.com/office/drawing/2014/main" id="{633EAE3B-3E8F-4F00-AE77-645734C40F52}"/>
              </a:ext>
            </a:extLst>
          </p:cNvPr>
          <p:cNvPicPr>
            <a:picLocks noChangeAspect="1"/>
          </p:cNvPicPr>
          <p:nvPr/>
        </p:nvPicPr>
        <p:blipFill>
          <a:blip r:embed="rId5"/>
          <a:stretch>
            <a:fillRect/>
          </a:stretch>
        </p:blipFill>
        <p:spPr>
          <a:xfrm>
            <a:off x="1827423" y="1455697"/>
            <a:ext cx="7659477" cy="1028700"/>
          </a:xfrm>
          <a:prstGeom prst="rect">
            <a:avLst/>
          </a:prstGeom>
        </p:spPr>
      </p:pic>
      <p:sp>
        <p:nvSpPr>
          <p:cNvPr id="12" name="Rectangle 11">
            <a:extLst>
              <a:ext uri="{FF2B5EF4-FFF2-40B4-BE49-F238E27FC236}">
                <a16:creationId xmlns="" xmlns:a16="http://schemas.microsoft.com/office/drawing/2014/main" id="{F8F9182A-BB28-42F2-9918-760BB5FE8F19}"/>
              </a:ext>
            </a:extLst>
          </p:cNvPr>
          <p:cNvSpPr/>
          <p:nvPr/>
        </p:nvSpPr>
        <p:spPr>
          <a:xfrm>
            <a:off x="625983" y="461771"/>
            <a:ext cx="9077326" cy="9939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07000"/>
              </a:lnSpc>
              <a:spcAft>
                <a:spcPts val="800"/>
              </a:spcAft>
            </a:pPr>
            <a:r>
              <a:rPr lang="en-US" sz="2800" dirty="0">
                <a:ea typeface="Calibri" panose="020F0502020204030204" pitchFamily="34" charset="0"/>
                <a:cs typeface="Times New Roman" panose="02020603050405020304" pitchFamily="18" charset="0"/>
              </a:rPr>
              <a:t>Customers “Likes” are defined as neighborhoods.  We make connections using this formula:</a:t>
            </a:r>
          </a:p>
        </p:txBody>
      </p:sp>
    </p:spTree>
    <p:extLst>
      <p:ext uri="{BB962C8B-B14F-4D97-AF65-F5344CB8AC3E}">
        <p14:creationId xmlns:p14="http://schemas.microsoft.com/office/powerpoint/2010/main" val="7549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tile tx="0" ty="0" sx="100000" sy="100000" flip="none" algn="tl"/>
        </a:blipFill>
        <a:effectLst/>
      </p:bgPr>
    </p:bg>
    <p:spTree>
      <p:nvGrpSpPr>
        <p:cNvPr id="1" name=""/>
        <p:cNvGrpSpPr/>
        <p:nvPr/>
      </p:nvGrpSpPr>
      <p:grpSpPr>
        <a:xfrm>
          <a:off x="0" y="0"/>
          <a:ext cx="0" cy="0"/>
          <a:chOff x="0" y="0"/>
          <a:chExt cx="0" cy="0"/>
        </a:xfrm>
      </p:grpSpPr>
      <p:pic>
        <p:nvPicPr>
          <p:cNvPr id="9" name="Content Placeholder 5" descr="Screen Shot 2017-11-17 at 9.35.45 AM.png">
            <a:extLst>
              <a:ext uri="{FF2B5EF4-FFF2-40B4-BE49-F238E27FC236}">
                <a16:creationId xmlns="" xmlns:a16="http://schemas.microsoft.com/office/drawing/2014/main" id="{BBFF4778-004D-492D-A85A-9AAD7A6D3EC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248544"/>
            <a:ext cx="12390121" cy="8253896"/>
          </a:xfrm>
          <a:prstGeom prst="rect">
            <a:avLst/>
          </a:prstGeom>
        </p:spPr>
      </p:pic>
      <p:sp>
        <p:nvSpPr>
          <p:cNvPr id="2" name="Rectangle 1">
            <a:extLst>
              <a:ext uri="{FF2B5EF4-FFF2-40B4-BE49-F238E27FC236}">
                <a16:creationId xmlns="" xmlns:a16="http://schemas.microsoft.com/office/drawing/2014/main" id="{0E128FDA-ED96-4B65-9DB5-739044002617}"/>
              </a:ext>
            </a:extLst>
          </p:cNvPr>
          <p:cNvSpPr/>
          <p:nvPr/>
        </p:nvSpPr>
        <p:spPr>
          <a:xfrm>
            <a:off x="-13252" y="-248544"/>
            <a:ext cx="12390121" cy="8253896"/>
          </a:xfrm>
          <a:prstGeom prst="rect">
            <a:avLst/>
          </a:prstGeom>
          <a:solidFill>
            <a:schemeClr val="tx1">
              <a:lumMod val="65000"/>
              <a:lumOff val="3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3627335C-EF8D-4E64-87BF-F26E33C7599D}"/>
              </a:ext>
            </a:extLst>
          </p:cNvPr>
          <p:cNvSpPr/>
          <p:nvPr/>
        </p:nvSpPr>
        <p:spPr>
          <a:xfrm>
            <a:off x="514240" y="3919512"/>
            <a:ext cx="5588582" cy="2985431"/>
          </a:xfrm>
          <a:prstGeom prst="rect">
            <a:avLst/>
          </a:prstGeom>
        </p:spPr>
        <p:txBody>
          <a:bodyPr wrap="square" lIns="89575" tIns="45719" rIns="89575" bIns="45719">
            <a:spAutoFit/>
          </a:bodyPr>
          <a:lstStyle/>
          <a:p>
            <a:pPr defTabSz="893406"/>
            <a:r>
              <a:rPr lang="en-US" sz="4400" spc="-151" dirty="0">
                <a:solidFill>
                  <a:prstClr val="white"/>
                </a:solidFill>
                <a:cs typeface="Arial" panose="020B0604020202020204" pitchFamily="34" charset="0"/>
              </a:rPr>
              <a:t>We can group </a:t>
            </a:r>
            <a:r>
              <a:rPr lang="en-US" sz="4800" b="1" spc="-151" dirty="0">
                <a:solidFill>
                  <a:prstClr val="white"/>
                </a:solidFill>
                <a:cs typeface="Arial" panose="020B0604020202020204" pitchFamily="34" charset="0"/>
              </a:rPr>
              <a:t>Customers</a:t>
            </a:r>
            <a:r>
              <a:rPr lang="en-US" sz="4400" spc="-151" dirty="0">
                <a:solidFill>
                  <a:prstClr val="white"/>
                </a:solidFill>
                <a:cs typeface="Arial" panose="020B0604020202020204" pitchFamily="34" charset="0"/>
              </a:rPr>
              <a:t> with Affinity based on </a:t>
            </a:r>
            <a:r>
              <a:rPr lang="en-US" sz="4800" b="1" spc="-151" dirty="0">
                <a:solidFill>
                  <a:prstClr val="white"/>
                </a:solidFill>
                <a:cs typeface="Arial" panose="020B0604020202020204" pitchFamily="34" charset="0"/>
              </a:rPr>
              <a:t>Brands &amp; Products</a:t>
            </a:r>
            <a:endParaRPr lang="en-US" sz="4400" b="1" spc="-151" dirty="0">
              <a:solidFill>
                <a:prstClr val="white"/>
              </a:solidFill>
              <a:cs typeface="Arial" panose="020B0604020202020204" pitchFamily="34" charset="0"/>
            </a:endParaRPr>
          </a:p>
        </p:txBody>
      </p:sp>
      <p:sp>
        <p:nvSpPr>
          <p:cNvPr id="5" name="Rectangle 4">
            <a:extLst>
              <a:ext uri="{FF2B5EF4-FFF2-40B4-BE49-F238E27FC236}">
                <a16:creationId xmlns="" xmlns:a16="http://schemas.microsoft.com/office/drawing/2014/main" id="{AA0A6ED0-6957-44EF-9E62-312DBF3C0314}"/>
              </a:ext>
            </a:extLst>
          </p:cNvPr>
          <p:cNvSpPr/>
          <p:nvPr/>
        </p:nvSpPr>
        <p:spPr>
          <a:xfrm>
            <a:off x="0" y="1211507"/>
            <a:ext cx="6225305" cy="2585321"/>
          </a:xfrm>
          <a:prstGeom prst="rect">
            <a:avLst/>
          </a:prstGeom>
        </p:spPr>
        <p:txBody>
          <a:bodyPr wrap="square" lIns="89960" tIns="45719" rIns="89960" bIns="45719">
            <a:spAutoFit/>
          </a:bodyPr>
          <a:lstStyle/>
          <a:p>
            <a:pPr algn="r" defTabSz="882055"/>
            <a:r>
              <a:rPr lang="en-US" sz="5400" cap="all" spc="-300" dirty="0">
                <a:solidFill>
                  <a:srgbClr val="00B0F0"/>
                </a:solidFill>
              </a:rPr>
              <a:t>Understanding what the customer wants</a:t>
            </a:r>
          </a:p>
        </p:txBody>
      </p:sp>
      <p:sp>
        <p:nvSpPr>
          <p:cNvPr id="6" name="Rectangle 5">
            <a:extLst>
              <a:ext uri="{FF2B5EF4-FFF2-40B4-BE49-F238E27FC236}">
                <a16:creationId xmlns="" xmlns:a16="http://schemas.microsoft.com/office/drawing/2014/main" id="{0F6F9BD4-F5A3-4954-9853-2CDDAF14B116}"/>
              </a:ext>
            </a:extLst>
          </p:cNvPr>
          <p:cNvSpPr/>
          <p:nvPr/>
        </p:nvSpPr>
        <p:spPr>
          <a:xfrm>
            <a:off x="514240" y="176653"/>
            <a:ext cx="8457469" cy="1200327"/>
          </a:xfrm>
          <a:prstGeom prst="rect">
            <a:avLst/>
          </a:prstGeom>
        </p:spPr>
        <p:txBody>
          <a:bodyPr wrap="none" lIns="89960" tIns="45719" rIns="89960" bIns="45719">
            <a:spAutoFit/>
          </a:bodyPr>
          <a:lstStyle/>
          <a:p>
            <a:pPr defTabSz="882055"/>
            <a:r>
              <a:rPr lang="en-US" sz="7200" b="1" cap="all" spc="-300" dirty="0">
                <a:solidFill>
                  <a:prstClr val="white"/>
                </a:solidFill>
              </a:rPr>
              <a:t>Big Data strategy</a:t>
            </a:r>
            <a:endParaRPr lang="en-US" sz="7200" cap="all" spc="-300" dirty="0">
              <a:solidFill>
                <a:prstClr val="white"/>
              </a:solidFill>
            </a:endParaRPr>
          </a:p>
        </p:txBody>
      </p:sp>
      <p:pic>
        <p:nvPicPr>
          <p:cNvPr id="8" name="Picture 7">
            <a:extLst>
              <a:ext uri="{FF2B5EF4-FFF2-40B4-BE49-F238E27FC236}">
                <a16:creationId xmlns="" xmlns:a16="http://schemas.microsoft.com/office/drawing/2014/main" id="{363B5391-D396-44B2-9F02-E77FEDF01E08}"/>
              </a:ext>
            </a:extLst>
          </p:cNvPr>
          <p:cNvPicPr>
            <a:picLocks noChangeAspect="1"/>
          </p:cNvPicPr>
          <p:nvPr/>
        </p:nvPicPr>
        <p:blipFill>
          <a:blip r:embed="rId5"/>
          <a:stretch>
            <a:fillRect/>
          </a:stretch>
        </p:blipFill>
        <p:spPr>
          <a:xfrm>
            <a:off x="6829667" y="1291590"/>
            <a:ext cx="5362333" cy="5566410"/>
          </a:xfrm>
          <a:prstGeom prst="rect">
            <a:avLst/>
          </a:prstGeom>
        </p:spPr>
      </p:pic>
    </p:spTree>
    <p:extLst>
      <p:ext uri="{BB962C8B-B14F-4D97-AF65-F5344CB8AC3E}">
        <p14:creationId xmlns:p14="http://schemas.microsoft.com/office/powerpoint/2010/main" val="217886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8" fill="hold" grpId="0"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10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1" dur="10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14:presetBounceEnd="50000">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14:bounceEnd="50000">
                                          <p:cBhvr additive="base">
                                            <p:cTn id="14" dur="12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5"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250" fill="hold"/>
                                            <p:tgtEl>
                                              <p:spTgt spid="6"/>
                                            </p:tgtEl>
                                            <p:attrNameLst>
                                              <p:attrName>ppt_x</p:attrName>
                                            </p:attrNameLst>
                                          </p:cBhvr>
                                          <p:tavLst>
                                            <p:tav tm="0">
                                              <p:val>
                                                <p:strVal val="0-#ppt_w/2"/>
                                              </p:val>
                                            </p:tav>
                                            <p:tav tm="100000">
                                              <p:val>
                                                <p:strVal val="#ppt_x"/>
                                              </p:val>
                                            </p:tav>
                                          </p:tavLst>
                                        </p:anim>
                                        <p:anim calcmode="lin" valueType="num">
                                          <p:cBhvr additive="base">
                                            <p:cTn id="15"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mt="31000"/>
            <a:extLst>
              <a:ext uri="{28A0092B-C50C-407E-A947-70E740481C1C}">
                <a14:useLocalDpi xmlns:a14="http://schemas.microsoft.com/office/drawing/2010/main" val="0"/>
              </a:ext>
            </a:extLst>
          </a:blip>
          <a:srcRect t="7877" b="7878"/>
          <a:stretch/>
        </p:blipFill>
        <p:spPr>
          <a:xfrm>
            <a:off x="-22374" y="-1"/>
            <a:ext cx="12214374" cy="6858001"/>
          </a:xfrm>
          <a:prstGeom prst="rect">
            <a:avLst/>
          </a:prstGeom>
        </p:spPr>
      </p:pic>
      <p:sp>
        <p:nvSpPr>
          <p:cNvPr id="6" name="Прямоугольник 34"/>
          <p:cNvSpPr/>
          <p:nvPr/>
        </p:nvSpPr>
        <p:spPr>
          <a:xfrm>
            <a:off x="-22375" y="0"/>
            <a:ext cx="12209377" cy="6858000"/>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prstClr val="white"/>
              </a:solidFill>
            </a:endParaRPr>
          </a:p>
        </p:txBody>
      </p:sp>
      <p:sp>
        <p:nvSpPr>
          <p:cNvPr id="2" name="Title 1"/>
          <p:cNvSpPr>
            <a:spLocks noGrp="1"/>
          </p:cNvSpPr>
          <p:nvPr>
            <p:ph type="title"/>
          </p:nvPr>
        </p:nvSpPr>
        <p:spPr>
          <a:xfrm>
            <a:off x="2174939" y="421692"/>
            <a:ext cx="10012063" cy="2099348"/>
          </a:xfrm>
        </p:spPr>
        <p:txBody>
          <a:bodyPr>
            <a:normAutofit/>
          </a:bodyPr>
          <a:lstStyle/>
          <a:p>
            <a:pPr algn="ctr"/>
            <a:r>
              <a:rPr lang="en-US" b="1" dirty="0">
                <a:solidFill>
                  <a:schemeClr val="bg1"/>
                </a:solidFill>
                <a:latin typeface="+mn-lt"/>
              </a:rPr>
              <a:t>SHOPPING ANNUITY STRATEGY</a:t>
            </a:r>
            <a:br>
              <a:rPr lang="en-US" b="1" dirty="0">
                <a:solidFill>
                  <a:schemeClr val="bg1"/>
                </a:solidFill>
                <a:latin typeface="+mn-lt"/>
              </a:rPr>
            </a:br>
            <a:r>
              <a:rPr lang="en-US" b="1" dirty="0">
                <a:solidFill>
                  <a:schemeClr val="bg1"/>
                </a:solidFill>
                <a:latin typeface="+mn-lt"/>
              </a:rPr>
              <a:t>MATCHING   vs  SEARCHING</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154" y="338128"/>
            <a:ext cx="1956110" cy="1937239"/>
          </a:xfrm>
          <a:prstGeom prst="rect">
            <a:avLst/>
          </a:prstGeom>
          <a:effectLst/>
        </p:spPr>
      </p:pic>
      <p:sp>
        <p:nvSpPr>
          <p:cNvPr id="8" name="Rectangle 7">
            <a:extLst>
              <a:ext uri="{FF2B5EF4-FFF2-40B4-BE49-F238E27FC236}">
                <a16:creationId xmlns="" xmlns:a16="http://schemas.microsoft.com/office/drawing/2014/main" id="{0F23BD65-FE53-458E-BF8F-F14D281A50D8}"/>
              </a:ext>
            </a:extLst>
          </p:cNvPr>
          <p:cNvSpPr/>
          <p:nvPr/>
        </p:nvSpPr>
        <p:spPr>
          <a:xfrm>
            <a:off x="649209" y="2597185"/>
            <a:ext cx="11137310" cy="1569658"/>
          </a:xfrm>
          <a:prstGeom prst="rect">
            <a:avLst/>
          </a:prstGeom>
        </p:spPr>
        <p:txBody>
          <a:bodyPr wrap="square" lIns="89575" tIns="45719" rIns="89575" bIns="45719">
            <a:spAutoFit/>
          </a:bodyPr>
          <a:lstStyle/>
          <a:p>
            <a:pPr defTabSz="893406"/>
            <a:r>
              <a:rPr lang="en-US" sz="4000" spc="-151" dirty="0">
                <a:solidFill>
                  <a:schemeClr val="accent3">
                    <a:lumMod val="40000"/>
                    <a:lumOff val="60000"/>
                  </a:schemeClr>
                </a:solidFill>
                <a:cs typeface="Arial" panose="020B0604020202020204" pitchFamily="34" charset="0"/>
              </a:rPr>
              <a:t>We have leverage with Merchants to get the </a:t>
            </a:r>
            <a:r>
              <a:rPr lang="en-US" sz="4800" b="1" spc="-151" dirty="0">
                <a:solidFill>
                  <a:schemeClr val="accent3">
                    <a:lumMod val="40000"/>
                    <a:lumOff val="60000"/>
                  </a:schemeClr>
                </a:solidFill>
                <a:cs typeface="Arial" panose="020B0604020202020204" pitchFamily="34" charset="0"/>
              </a:rPr>
              <a:t>best</a:t>
            </a:r>
            <a:r>
              <a:rPr lang="en-US" sz="4000" spc="-151" dirty="0">
                <a:solidFill>
                  <a:schemeClr val="accent3">
                    <a:lumMod val="40000"/>
                    <a:lumOff val="60000"/>
                  </a:schemeClr>
                </a:solidFill>
                <a:cs typeface="Arial" panose="020B0604020202020204" pitchFamily="34" charset="0"/>
              </a:rPr>
              <a:t> </a:t>
            </a:r>
            <a:r>
              <a:rPr lang="en-US" sz="4800" b="1" spc="-151" dirty="0">
                <a:solidFill>
                  <a:schemeClr val="accent3">
                    <a:lumMod val="40000"/>
                    <a:lumOff val="60000"/>
                  </a:schemeClr>
                </a:solidFill>
                <a:cs typeface="Arial" panose="020B0604020202020204" pitchFamily="34" charset="0"/>
              </a:rPr>
              <a:t>prices</a:t>
            </a:r>
            <a:r>
              <a:rPr lang="en-US" sz="4000" spc="-151" dirty="0">
                <a:solidFill>
                  <a:schemeClr val="accent3">
                    <a:lumMod val="40000"/>
                    <a:lumOff val="60000"/>
                  </a:schemeClr>
                </a:solidFill>
                <a:cs typeface="Arial" panose="020B0604020202020204" pitchFamily="34" charset="0"/>
              </a:rPr>
              <a:t> and </a:t>
            </a:r>
            <a:r>
              <a:rPr lang="en-US" sz="4800" b="1" spc="-151" dirty="0">
                <a:solidFill>
                  <a:schemeClr val="accent3">
                    <a:lumMod val="40000"/>
                    <a:lumOff val="60000"/>
                  </a:schemeClr>
                </a:solidFill>
                <a:cs typeface="Arial" panose="020B0604020202020204" pitchFamily="34" charset="0"/>
              </a:rPr>
              <a:t>best shipping</a:t>
            </a:r>
            <a:r>
              <a:rPr lang="en-US" sz="4000" spc="-151" dirty="0">
                <a:solidFill>
                  <a:schemeClr val="accent3">
                    <a:lumMod val="40000"/>
                    <a:lumOff val="60000"/>
                  </a:schemeClr>
                </a:solidFill>
                <a:cs typeface="Arial" panose="020B0604020202020204" pitchFamily="34" charset="0"/>
              </a:rPr>
              <a:t> options.</a:t>
            </a:r>
          </a:p>
        </p:txBody>
      </p:sp>
      <p:sp>
        <p:nvSpPr>
          <p:cNvPr id="9" name="Rectangle 8">
            <a:extLst>
              <a:ext uri="{FF2B5EF4-FFF2-40B4-BE49-F238E27FC236}">
                <a16:creationId xmlns="" xmlns:a16="http://schemas.microsoft.com/office/drawing/2014/main" id="{EEA4F275-6B50-42BC-A280-4E2EE73FB4F2}"/>
              </a:ext>
            </a:extLst>
          </p:cNvPr>
          <p:cNvSpPr/>
          <p:nvPr/>
        </p:nvSpPr>
        <p:spPr>
          <a:xfrm>
            <a:off x="3732028" y="4658188"/>
            <a:ext cx="7772400" cy="1569660"/>
          </a:xfrm>
          <a:prstGeom prst="rect">
            <a:avLst/>
          </a:prstGeom>
        </p:spPr>
        <p:txBody>
          <a:bodyPr wrap="square">
            <a:spAutoFit/>
          </a:bodyPr>
          <a:lstStyle/>
          <a:p>
            <a:pPr lvl="0" algn="r"/>
            <a:r>
              <a:rPr lang="en-US" sz="4800" dirty="0">
                <a:solidFill>
                  <a:schemeClr val="accent1">
                    <a:lumMod val="60000"/>
                    <a:lumOff val="40000"/>
                  </a:schemeClr>
                </a:solidFill>
              </a:rPr>
              <a:t>Fast/Easy </a:t>
            </a:r>
            <a:r>
              <a:rPr lang="en-US" sz="4800" b="1" dirty="0">
                <a:solidFill>
                  <a:schemeClr val="accent1">
                    <a:lumMod val="60000"/>
                    <a:lumOff val="40000"/>
                  </a:schemeClr>
                </a:solidFill>
              </a:rPr>
              <a:t>Order &amp; Get</a:t>
            </a:r>
            <a:r>
              <a:rPr lang="en-US" sz="4800" dirty="0">
                <a:solidFill>
                  <a:schemeClr val="accent1">
                    <a:lumMod val="60000"/>
                    <a:lumOff val="40000"/>
                  </a:schemeClr>
                </a:solidFill>
              </a:rPr>
              <a:t> Instead of Searching to Find</a:t>
            </a:r>
          </a:p>
        </p:txBody>
      </p:sp>
    </p:spTree>
    <p:extLst>
      <p:ext uri="{BB962C8B-B14F-4D97-AF65-F5344CB8AC3E}">
        <p14:creationId xmlns:p14="http://schemas.microsoft.com/office/powerpoint/2010/main" val="32786609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44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44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44000">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6558C4C-35BC-4EE3-9753-356113624E06}"/>
              </a:ext>
            </a:extLst>
          </p:cNvPr>
          <p:cNvSpPr>
            <a:spLocks noGrp="1"/>
          </p:cNvSpPr>
          <p:nvPr>
            <p:ph type="sldNum" sz="quarter" idx="12"/>
          </p:nvPr>
        </p:nvSpPr>
        <p:spPr/>
        <p:txBody>
          <a:bodyPr/>
          <a:lstStyle/>
          <a:p>
            <a:fld id="{5AE1514C-5E56-4738-A1FF-4B1CFD2A3E36}" type="slidenum">
              <a:rPr lang="en-US" smtClean="0"/>
              <a:t>45</a:t>
            </a:fld>
            <a:endParaRPr lang="en-US" dirty="0"/>
          </a:p>
        </p:txBody>
      </p:sp>
      <p:sp>
        <p:nvSpPr>
          <p:cNvPr id="7" name="Rectangle 6">
            <a:extLst>
              <a:ext uri="{FF2B5EF4-FFF2-40B4-BE49-F238E27FC236}">
                <a16:creationId xmlns="" xmlns:a16="http://schemas.microsoft.com/office/drawing/2014/main" id="{13BFB59F-906C-4116-998B-02E97E28B71B}"/>
              </a:ext>
            </a:extLst>
          </p:cNvPr>
          <p:cNvSpPr/>
          <p:nvPr/>
        </p:nvSpPr>
        <p:spPr>
          <a:xfrm>
            <a:off x="355304" y="158833"/>
            <a:ext cx="4989170" cy="933652"/>
          </a:xfrm>
          <a:prstGeom prst="rect">
            <a:avLst/>
          </a:prstGeom>
        </p:spPr>
        <p:txBody>
          <a:bodyPr wrap="none" lIns="90003" tIns="45719" rIns="90003" bIns="45719">
            <a:spAutoFit/>
          </a:bodyPr>
          <a:lstStyle/>
          <a:p>
            <a:pPr defTabSz="882517"/>
            <a:r>
              <a:rPr lang="en-US" sz="5467" cap="all" spc="-300" dirty="0">
                <a:solidFill>
                  <a:srgbClr val="FFBE00"/>
                </a:solidFill>
              </a:rPr>
              <a:t>Virtual Reality</a:t>
            </a:r>
            <a:endParaRPr lang="en-US" sz="4000" cap="all" spc="-300" dirty="0">
              <a:solidFill>
                <a:srgbClr val="FFBE00"/>
              </a:solidFill>
            </a:endParaRPr>
          </a:p>
        </p:txBody>
      </p:sp>
      <p:sp>
        <p:nvSpPr>
          <p:cNvPr id="8" name="Rounded Rectangle 12">
            <a:extLst>
              <a:ext uri="{FF2B5EF4-FFF2-40B4-BE49-F238E27FC236}">
                <a16:creationId xmlns="" xmlns:a16="http://schemas.microsoft.com/office/drawing/2014/main" id="{3AF97B87-D9B0-48EB-9116-953DEF4F4EFB}"/>
              </a:ext>
            </a:extLst>
          </p:cNvPr>
          <p:cNvSpPr/>
          <p:nvPr/>
        </p:nvSpPr>
        <p:spPr>
          <a:xfrm>
            <a:off x="7176779" y="5951652"/>
            <a:ext cx="5214601" cy="696291"/>
          </a:xfrm>
          <a:prstGeom prst="roundRect">
            <a:avLst>
              <a:gd name="adj" fmla="val 50000"/>
            </a:avLst>
          </a:pr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defTabSz="883771"/>
            <a:r>
              <a:rPr lang="en-US" sz="3200" b="1" cap="all" spc="-300" dirty="0">
                <a:solidFill>
                  <a:srgbClr val="FFFFFF"/>
                </a:solidFill>
              </a:rPr>
              <a:t>Shop, learn, play, repeat</a:t>
            </a:r>
            <a:endParaRPr lang="en-US" sz="3200" cap="all" spc="-300" dirty="0">
              <a:solidFill>
                <a:srgbClr val="FFFFFF"/>
              </a:solidFill>
            </a:endParaRPr>
          </a:p>
        </p:txBody>
      </p:sp>
      <p:sp>
        <p:nvSpPr>
          <p:cNvPr id="9" name="Rounded Rectangle 12">
            <a:extLst>
              <a:ext uri="{FF2B5EF4-FFF2-40B4-BE49-F238E27FC236}">
                <a16:creationId xmlns="" xmlns:a16="http://schemas.microsoft.com/office/drawing/2014/main" id="{484FC2AB-E211-42BA-8C4F-17B0EB1064B9}"/>
              </a:ext>
            </a:extLst>
          </p:cNvPr>
          <p:cNvSpPr/>
          <p:nvPr/>
        </p:nvSpPr>
        <p:spPr>
          <a:xfrm>
            <a:off x="359123" y="5447616"/>
            <a:ext cx="6213136" cy="696291"/>
          </a:xfrm>
          <a:prstGeom prst="roundRect">
            <a:avLst>
              <a:gd name="adj" fmla="val 50000"/>
            </a:avLst>
          </a:prstGeom>
          <a:solidFill>
            <a:schemeClr val="tx1">
              <a:lumMod val="75000"/>
              <a:lumOff val="2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3" tIns="45719" rIns="90003" bIns="45719" rtlCol="0" anchor="ctr"/>
          <a:lstStyle/>
          <a:p>
            <a:pPr defTabSz="883771"/>
            <a:r>
              <a:rPr lang="en-US" sz="3200" b="1" cap="all" spc="-300" dirty="0">
                <a:solidFill>
                  <a:srgbClr val="FFFFFF"/>
                </a:solidFill>
              </a:rPr>
              <a:t>Immersive shopping experience</a:t>
            </a:r>
            <a:endParaRPr lang="en-US" sz="3200" cap="all" spc="-300" dirty="0">
              <a:solidFill>
                <a:srgbClr val="FFFFFF"/>
              </a:solidFill>
            </a:endParaRPr>
          </a:p>
        </p:txBody>
      </p:sp>
      <p:pic>
        <p:nvPicPr>
          <p:cNvPr id="3" name="slide-45 hong kong">
            <a:hlinkClick r:id="" action="ppaction://media"/>
            <a:extLst>
              <a:ext uri="{FF2B5EF4-FFF2-40B4-BE49-F238E27FC236}">
                <a16:creationId xmlns="" xmlns:a16="http://schemas.microsoft.com/office/drawing/2014/main" id="{017F036D-C2D0-428F-8D32-4320D50B92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8860" y="1092485"/>
            <a:ext cx="7866379" cy="4424838"/>
          </a:xfrm>
          <a:prstGeom prst="rect">
            <a:avLst/>
          </a:prstGeom>
        </p:spPr>
      </p:pic>
    </p:spTree>
    <p:extLst>
      <p:ext uri="{BB962C8B-B14F-4D97-AF65-F5344CB8AC3E}">
        <p14:creationId xmlns:p14="http://schemas.microsoft.com/office/powerpoint/2010/main" val="252606836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4202" fill="hold"/>
                                            <p:tgtEl>
                                              <p:spTgt spid="3"/>
                                            </p:tgtEl>
                                          </p:cBhvr>
                                        </p:cmd>
                                      </p:childTnLst>
                                    </p:cTn>
                                  </p:par>
                                  <p:par>
                                    <p:cTn id="11" presetID="2" presetClass="entr" presetSubtype="2" decel="10000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7" grpId="0"/>
          <p:bldP spid="8" grpId="0" animBg="1"/>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4202" fill="hold"/>
                                            <p:tgtEl>
                                              <p:spTgt spid="3"/>
                                            </p:tgtEl>
                                          </p:cBhvr>
                                        </p:cmd>
                                      </p:childTnLst>
                                    </p:cTn>
                                  </p:par>
                                  <p:par>
                                    <p:cTn id="11" presetID="2" presetClass="entr" presetSubtype="2" decel="10000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decel="10000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7" grpId="0"/>
          <p:bldP spid="8" grpId="0" animBg="1"/>
          <p:bldP spid="9"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88EFB34-3B3A-4E15-AE41-4F43AB243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6" y="-27495"/>
            <a:ext cx="12173573" cy="7608483"/>
          </a:xfrm>
          <a:prstGeom prst="rect">
            <a:avLst/>
          </a:prstGeom>
        </p:spPr>
      </p:pic>
      <p:sp>
        <p:nvSpPr>
          <p:cNvPr id="4" name="Rectangle 3"/>
          <p:cNvSpPr/>
          <p:nvPr/>
        </p:nvSpPr>
        <p:spPr>
          <a:xfrm>
            <a:off x="2525534" y="1342072"/>
            <a:ext cx="7140930" cy="2246769"/>
          </a:xfrm>
          <a:prstGeom prst="rect">
            <a:avLst/>
          </a:prstGeom>
        </p:spPr>
        <p:txBody>
          <a:bodyPr wrap="none">
            <a:spAutoFit/>
          </a:bodyPr>
          <a:lstStyle/>
          <a:p>
            <a:pPr algn="ctr" defTabSz="1211940"/>
            <a:r>
              <a:rPr lang="en-US" sz="4400" dirty="0">
                <a:ln w="3175">
                  <a:solidFill>
                    <a:srgbClr val="44546A">
                      <a:lumMod val="75000"/>
                    </a:srgbClr>
                  </a:solidFill>
                </a:ln>
                <a:solidFill>
                  <a:srgbClr val="44546A">
                    <a:lumMod val="75000"/>
                  </a:srgbClr>
                </a:solidFill>
              </a:rPr>
              <a:t>possibilities are </a:t>
            </a:r>
          </a:p>
          <a:p>
            <a:pPr algn="ctr" defTabSz="1211940"/>
            <a:r>
              <a:rPr lang="en-US" sz="9600" cap="all" spc="2267" dirty="0">
                <a:ln w="3175">
                  <a:solidFill>
                    <a:srgbClr val="44546A">
                      <a:lumMod val="75000"/>
                    </a:srgbClr>
                  </a:solidFill>
                </a:ln>
                <a:solidFill>
                  <a:srgbClr val="44546A">
                    <a:lumMod val="75000"/>
                  </a:srgbClr>
                </a:solidFill>
              </a:rPr>
              <a:t>endless</a:t>
            </a:r>
            <a:endParaRPr lang="en-US" sz="5400" cap="all" spc="2267" dirty="0">
              <a:ln w="3175">
                <a:solidFill>
                  <a:srgbClr val="44546A">
                    <a:lumMod val="75000"/>
                  </a:srgbClr>
                </a:solidFill>
              </a:ln>
              <a:solidFill>
                <a:srgbClr val="44546A">
                  <a:lumMod val="75000"/>
                </a:srgbClr>
              </a:solidFill>
            </a:endParaRPr>
          </a:p>
        </p:txBody>
      </p:sp>
    </p:spTree>
    <p:extLst>
      <p:ext uri="{BB962C8B-B14F-4D97-AF65-F5344CB8AC3E}">
        <p14:creationId xmlns:p14="http://schemas.microsoft.com/office/powerpoint/2010/main" val="245491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87" y="1159875"/>
            <a:ext cx="3733932" cy="646329"/>
          </a:xfrm>
          <a:prstGeom prst="rect">
            <a:avLst/>
          </a:prstGeom>
        </p:spPr>
        <p:txBody>
          <a:bodyPr wrap="none" lIns="89960" tIns="45719" rIns="89960" bIns="45719">
            <a:spAutoFit/>
          </a:bodyPr>
          <a:lstStyle/>
          <a:p>
            <a:pPr algn="r" defTabSz="882055"/>
            <a:r>
              <a:rPr lang="en-US" sz="3600" cap="all" spc="-300" dirty="0">
                <a:solidFill>
                  <a:schemeClr val="tx1">
                    <a:lumMod val="65000"/>
                    <a:lumOff val="35000"/>
                  </a:schemeClr>
                </a:solidFill>
              </a:rPr>
              <a:t>SYSTEM Engineers</a:t>
            </a:r>
          </a:p>
        </p:txBody>
      </p:sp>
      <p:sp>
        <p:nvSpPr>
          <p:cNvPr id="8" name="Rectangle 7"/>
          <p:cNvSpPr/>
          <p:nvPr/>
        </p:nvSpPr>
        <p:spPr>
          <a:xfrm>
            <a:off x="-1156" y="75298"/>
            <a:ext cx="7364477" cy="1107994"/>
          </a:xfrm>
          <a:prstGeom prst="rect">
            <a:avLst/>
          </a:prstGeom>
        </p:spPr>
        <p:txBody>
          <a:bodyPr wrap="none" lIns="89960" tIns="45719" rIns="89960" bIns="45719">
            <a:spAutoFit/>
          </a:bodyPr>
          <a:lstStyle/>
          <a:p>
            <a:pPr algn="r" defTabSz="882055"/>
            <a:r>
              <a:rPr lang="en-US" sz="6600" b="1" cap="all" spc="-300" dirty="0">
                <a:solidFill>
                  <a:schemeClr val="tx1">
                    <a:lumMod val="75000"/>
                    <a:lumOff val="25000"/>
                  </a:schemeClr>
                </a:solidFill>
              </a:rPr>
              <a:t>Over 300 strong </a:t>
            </a:r>
          </a:p>
        </p:txBody>
      </p:sp>
      <p:sp>
        <p:nvSpPr>
          <p:cNvPr id="10" name="Rectangle 9">
            <a:extLst>
              <a:ext uri="{FF2B5EF4-FFF2-40B4-BE49-F238E27FC236}">
                <a16:creationId xmlns="" xmlns:a16="http://schemas.microsoft.com/office/drawing/2014/main" id="{7E948278-BF7A-42ED-BD99-89F7EADE46C8}"/>
              </a:ext>
            </a:extLst>
          </p:cNvPr>
          <p:cNvSpPr/>
          <p:nvPr/>
        </p:nvSpPr>
        <p:spPr>
          <a:xfrm>
            <a:off x="7808488" y="6142111"/>
            <a:ext cx="4277350" cy="646329"/>
          </a:xfrm>
          <a:prstGeom prst="rect">
            <a:avLst/>
          </a:prstGeom>
        </p:spPr>
        <p:txBody>
          <a:bodyPr wrap="none" lIns="89960" tIns="45719" rIns="89960" bIns="45719">
            <a:spAutoFit/>
          </a:bodyPr>
          <a:lstStyle/>
          <a:p>
            <a:pPr algn="r" defTabSz="882055"/>
            <a:r>
              <a:rPr lang="en-US" sz="3600" cap="all" spc="-300" dirty="0">
                <a:solidFill>
                  <a:schemeClr val="tx1">
                    <a:lumMod val="65000"/>
                    <a:lumOff val="35000"/>
                  </a:schemeClr>
                </a:solidFill>
              </a:rPr>
              <a:t>Network ENGINEERS</a:t>
            </a:r>
          </a:p>
        </p:txBody>
      </p:sp>
      <p:sp>
        <p:nvSpPr>
          <p:cNvPr id="11" name="Rectangle 10">
            <a:extLst>
              <a:ext uri="{FF2B5EF4-FFF2-40B4-BE49-F238E27FC236}">
                <a16:creationId xmlns="" xmlns:a16="http://schemas.microsoft.com/office/drawing/2014/main" id="{4125826B-AF1A-4588-B5F8-E178844F3C23}"/>
              </a:ext>
            </a:extLst>
          </p:cNvPr>
          <p:cNvSpPr/>
          <p:nvPr/>
        </p:nvSpPr>
        <p:spPr>
          <a:xfrm>
            <a:off x="9607325" y="2040935"/>
            <a:ext cx="2379394" cy="1200327"/>
          </a:xfrm>
          <a:prstGeom prst="rect">
            <a:avLst/>
          </a:prstGeom>
        </p:spPr>
        <p:txBody>
          <a:bodyPr wrap="none" lIns="89960" tIns="45719" rIns="89960" bIns="45719">
            <a:spAutoFit/>
          </a:bodyPr>
          <a:lstStyle/>
          <a:p>
            <a:pPr algn="r" defTabSz="882055"/>
            <a:r>
              <a:rPr lang="en-US" sz="3600" cap="all" spc="-300" dirty="0">
                <a:solidFill>
                  <a:schemeClr val="accent1">
                    <a:lumMod val="50000"/>
                  </a:schemeClr>
                </a:solidFill>
              </a:rPr>
              <a:t>Quality</a:t>
            </a:r>
          </a:p>
          <a:p>
            <a:pPr algn="r" defTabSz="882055"/>
            <a:r>
              <a:rPr lang="en-US" sz="3600" cap="all" spc="-300" dirty="0">
                <a:solidFill>
                  <a:schemeClr val="accent1">
                    <a:lumMod val="50000"/>
                  </a:schemeClr>
                </a:solidFill>
              </a:rPr>
              <a:t>Assurance</a:t>
            </a:r>
          </a:p>
        </p:txBody>
      </p:sp>
      <p:sp>
        <p:nvSpPr>
          <p:cNvPr id="13" name="Rectangle 12">
            <a:extLst>
              <a:ext uri="{FF2B5EF4-FFF2-40B4-BE49-F238E27FC236}">
                <a16:creationId xmlns="" xmlns:a16="http://schemas.microsoft.com/office/drawing/2014/main" id="{FF76A4F1-621C-46E4-A171-EDCBCD285840}"/>
              </a:ext>
            </a:extLst>
          </p:cNvPr>
          <p:cNvSpPr/>
          <p:nvPr/>
        </p:nvSpPr>
        <p:spPr>
          <a:xfrm>
            <a:off x="155579" y="1165342"/>
            <a:ext cx="2438962" cy="646329"/>
          </a:xfrm>
          <a:prstGeom prst="rect">
            <a:avLst/>
          </a:prstGeom>
        </p:spPr>
        <p:txBody>
          <a:bodyPr wrap="none" lIns="89960" tIns="45719" rIns="89960" bIns="45719">
            <a:spAutoFit/>
          </a:bodyPr>
          <a:lstStyle/>
          <a:p>
            <a:pPr defTabSz="882055"/>
            <a:r>
              <a:rPr lang="en-US" sz="3600" cap="all" spc="-300" dirty="0">
                <a:solidFill>
                  <a:schemeClr val="tx1">
                    <a:lumMod val="50000"/>
                    <a:lumOff val="50000"/>
                  </a:schemeClr>
                </a:solidFill>
              </a:rPr>
              <a:t>Developers</a:t>
            </a:r>
          </a:p>
        </p:txBody>
      </p:sp>
      <p:sp>
        <p:nvSpPr>
          <p:cNvPr id="14" name="Rectangle 13">
            <a:extLst>
              <a:ext uri="{FF2B5EF4-FFF2-40B4-BE49-F238E27FC236}">
                <a16:creationId xmlns="" xmlns:a16="http://schemas.microsoft.com/office/drawing/2014/main" id="{741FC92A-3D9C-4568-9EC9-3DB75785D52F}"/>
              </a:ext>
            </a:extLst>
          </p:cNvPr>
          <p:cNvSpPr/>
          <p:nvPr/>
        </p:nvSpPr>
        <p:spPr>
          <a:xfrm>
            <a:off x="203581" y="2040935"/>
            <a:ext cx="2300847" cy="1200327"/>
          </a:xfrm>
          <a:prstGeom prst="rect">
            <a:avLst/>
          </a:prstGeom>
        </p:spPr>
        <p:txBody>
          <a:bodyPr wrap="none" lIns="89960" tIns="45719" rIns="89960" bIns="45719">
            <a:spAutoFit/>
          </a:bodyPr>
          <a:lstStyle/>
          <a:p>
            <a:pPr defTabSz="882055"/>
            <a:r>
              <a:rPr lang="en-US" sz="3600" cap="all" spc="-300" dirty="0">
                <a:solidFill>
                  <a:schemeClr val="tx1">
                    <a:lumMod val="85000"/>
                    <a:lumOff val="15000"/>
                  </a:schemeClr>
                </a:solidFill>
              </a:rPr>
              <a:t>Security</a:t>
            </a:r>
          </a:p>
          <a:p>
            <a:pPr defTabSz="882055"/>
            <a:r>
              <a:rPr lang="en-US" sz="3600" cap="all" spc="-300" dirty="0">
                <a:solidFill>
                  <a:schemeClr val="tx1">
                    <a:lumMod val="85000"/>
                    <a:lumOff val="15000"/>
                  </a:schemeClr>
                </a:solidFill>
              </a:rPr>
              <a:t>SPECIALISTS</a:t>
            </a:r>
          </a:p>
        </p:txBody>
      </p:sp>
      <p:sp>
        <p:nvSpPr>
          <p:cNvPr id="15" name="Rectangle 14">
            <a:extLst>
              <a:ext uri="{FF2B5EF4-FFF2-40B4-BE49-F238E27FC236}">
                <a16:creationId xmlns="" xmlns:a16="http://schemas.microsoft.com/office/drawing/2014/main" id="{07E3773B-93B7-4238-801A-E59E1B3A97B0}"/>
              </a:ext>
            </a:extLst>
          </p:cNvPr>
          <p:cNvSpPr/>
          <p:nvPr/>
        </p:nvSpPr>
        <p:spPr>
          <a:xfrm>
            <a:off x="203581" y="5405820"/>
            <a:ext cx="3679429" cy="646329"/>
          </a:xfrm>
          <a:prstGeom prst="rect">
            <a:avLst/>
          </a:prstGeom>
        </p:spPr>
        <p:txBody>
          <a:bodyPr wrap="none" lIns="89960" tIns="45719" rIns="89960" bIns="45719">
            <a:spAutoFit/>
          </a:bodyPr>
          <a:lstStyle/>
          <a:p>
            <a:pPr defTabSz="882055"/>
            <a:r>
              <a:rPr lang="en-US" sz="3600" cap="all" spc="-300" dirty="0">
                <a:solidFill>
                  <a:srgbClr val="00B0F0"/>
                </a:solidFill>
              </a:rPr>
              <a:t>Devops (Systems)</a:t>
            </a:r>
          </a:p>
        </p:txBody>
      </p:sp>
      <p:sp>
        <p:nvSpPr>
          <p:cNvPr id="16" name="Rectangle 15">
            <a:extLst>
              <a:ext uri="{FF2B5EF4-FFF2-40B4-BE49-F238E27FC236}">
                <a16:creationId xmlns="" xmlns:a16="http://schemas.microsoft.com/office/drawing/2014/main" id="{745CE97A-43E0-4B5E-86C5-45AC96093AAB}"/>
              </a:ext>
            </a:extLst>
          </p:cNvPr>
          <p:cNvSpPr/>
          <p:nvPr/>
        </p:nvSpPr>
        <p:spPr>
          <a:xfrm>
            <a:off x="9947163" y="3579192"/>
            <a:ext cx="2039557" cy="1200327"/>
          </a:xfrm>
          <a:prstGeom prst="rect">
            <a:avLst/>
          </a:prstGeom>
        </p:spPr>
        <p:txBody>
          <a:bodyPr wrap="none" lIns="89960" tIns="45719" rIns="89960" bIns="45719">
            <a:spAutoFit/>
          </a:bodyPr>
          <a:lstStyle/>
          <a:p>
            <a:pPr algn="r" defTabSz="882055"/>
            <a:r>
              <a:rPr lang="en-US" sz="3600" cap="all" spc="-300" dirty="0">
                <a:solidFill>
                  <a:schemeClr val="tx1">
                    <a:lumMod val="85000"/>
                    <a:lumOff val="15000"/>
                  </a:schemeClr>
                </a:solidFill>
              </a:rPr>
              <a:t>BUSINESS</a:t>
            </a:r>
          </a:p>
          <a:p>
            <a:pPr algn="r" defTabSz="882055"/>
            <a:r>
              <a:rPr lang="en-US" sz="3600" cap="all" spc="-300" dirty="0">
                <a:solidFill>
                  <a:schemeClr val="tx1">
                    <a:lumMod val="85000"/>
                    <a:lumOff val="15000"/>
                  </a:schemeClr>
                </a:solidFill>
              </a:rPr>
              <a:t>ANALYSTS</a:t>
            </a:r>
          </a:p>
        </p:txBody>
      </p:sp>
      <p:sp>
        <p:nvSpPr>
          <p:cNvPr id="17" name="Rectangle 16">
            <a:extLst>
              <a:ext uri="{FF2B5EF4-FFF2-40B4-BE49-F238E27FC236}">
                <a16:creationId xmlns="" xmlns:a16="http://schemas.microsoft.com/office/drawing/2014/main" id="{63F51BED-844C-423D-8360-351E8D6F226E}"/>
              </a:ext>
            </a:extLst>
          </p:cNvPr>
          <p:cNvSpPr/>
          <p:nvPr/>
        </p:nvSpPr>
        <p:spPr>
          <a:xfrm>
            <a:off x="203581" y="3579193"/>
            <a:ext cx="2296358" cy="1200327"/>
          </a:xfrm>
          <a:prstGeom prst="rect">
            <a:avLst/>
          </a:prstGeom>
        </p:spPr>
        <p:txBody>
          <a:bodyPr wrap="none" lIns="89960" tIns="45719" rIns="89960" bIns="45719">
            <a:spAutoFit/>
          </a:bodyPr>
          <a:lstStyle/>
          <a:p>
            <a:pPr defTabSz="882055"/>
            <a:r>
              <a:rPr lang="en-US" sz="3600" cap="all" spc="-300" dirty="0">
                <a:solidFill>
                  <a:schemeClr val="accent1">
                    <a:lumMod val="50000"/>
                  </a:schemeClr>
                </a:solidFill>
              </a:rPr>
              <a:t>PROJECT</a:t>
            </a:r>
          </a:p>
          <a:p>
            <a:pPr defTabSz="882055"/>
            <a:r>
              <a:rPr lang="en-US" sz="3600" cap="all" spc="-300" dirty="0">
                <a:solidFill>
                  <a:schemeClr val="accent1">
                    <a:lumMod val="50000"/>
                  </a:schemeClr>
                </a:solidFill>
              </a:rPr>
              <a:t>MANAGERS</a:t>
            </a:r>
          </a:p>
        </p:txBody>
      </p:sp>
      <p:sp>
        <p:nvSpPr>
          <p:cNvPr id="19" name="Rectangle 18">
            <a:extLst>
              <a:ext uri="{FF2B5EF4-FFF2-40B4-BE49-F238E27FC236}">
                <a16:creationId xmlns="" xmlns:a16="http://schemas.microsoft.com/office/drawing/2014/main" id="{B7FCA5F6-8524-4EBA-A4DD-B811531D3586}"/>
              </a:ext>
            </a:extLst>
          </p:cNvPr>
          <p:cNvSpPr/>
          <p:nvPr/>
        </p:nvSpPr>
        <p:spPr>
          <a:xfrm>
            <a:off x="9605850" y="5366492"/>
            <a:ext cx="2348809" cy="646329"/>
          </a:xfrm>
          <a:prstGeom prst="rect">
            <a:avLst/>
          </a:prstGeom>
        </p:spPr>
        <p:txBody>
          <a:bodyPr wrap="none" lIns="89960" tIns="45719" rIns="89960" bIns="45719">
            <a:spAutoFit/>
          </a:bodyPr>
          <a:lstStyle/>
          <a:p>
            <a:pPr algn="r" defTabSz="882055"/>
            <a:r>
              <a:rPr lang="en-US" sz="3600" cap="all" spc="-300" dirty="0">
                <a:solidFill>
                  <a:schemeClr val="tx1">
                    <a:lumMod val="65000"/>
                    <a:lumOff val="35000"/>
                  </a:schemeClr>
                </a:solidFill>
              </a:rPr>
              <a:t>architects</a:t>
            </a:r>
          </a:p>
        </p:txBody>
      </p:sp>
      <p:sp>
        <p:nvSpPr>
          <p:cNvPr id="20" name="Rectangle 19">
            <a:extLst>
              <a:ext uri="{FF2B5EF4-FFF2-40B4-BE49-F238E27FC236}">
                <a16:creationId xmlns="" xmlns:a16="http://schemas.microsoft.com/office/drawing/2014/main" id="{F784DCAD-4067-42D9-BB71-2190B58171D5}"/>
              </a:ext>
            </a:extLst>
          </p:cNvPr>
          <p:cNvSpPr/>
          <p:nvPr/>
        </p:nvSpPr>
        <p:spPr>
          <a:xfrm>
            <a:off x="203581" y="6120258"/>
            <a:ext cx="4782296" cy="646329"/>
          </a:xfrm>
          <a:prstGeom prst="rect">
            <a:avLst/>
          </a:prstGeom>
        </p:spPr>
        <p:txBody>
          <a:bodyPr wrap="none" lIns="89960" tIns="45719" rIns="89960" bIns="45719">
            <a:spAutoFit/>
          </a:bodyPr>
          <a:lstStyle/>
          <a:p>
            <a:pPr defTabSz="882055"/>
            <a:r>
              <a:rPr lang="en-US" sz="3600" cap="all" spc="-300" dirty="0">
                <a:solidFill>
                  <a:schemeClr val="tx1">
                    <a:lumMod val="65000"/>
                    <a:lumOff val="35000"/>
                  </a:schemeClr>
                </a:solidFill>
              </a:rPr>
              <a:t>Release &amp; deployment</a:t>
            </a:r>
          </a:p>
        </p:txBody>
      </p:sp>
      <p:pic>
        <p:nvPicPr>
          <p:cNvPr id="2" name="slide-04 (people)">
            <a:hlinkClick r:id="" action="ppaction://media"/>
            <a:extLst>
              <a:ext uri="{FF2B5EF4-FFF2-40B4-BE49-F238E27FC236}">
                <a16:creationId xmlns="" xmlns:a16="http://schemas.microsoft.com/office/drawing/2014/main" id="{08E9F413-3BC8-4693-8583-78521FAE9DA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18602" y="1786309"/>
            <a:ext cx="6473844" cy="3641537"/>
          </a:xfrm>
          <a:prstGeom prst="rect">
            <a:avLst/>
          </a:prstGeom>
        </p:spPr>
      </p:pic>
    </p:spTree>
    <p:extLst>
      <p:ext uri="{BB962C8B-B14F-4D97-AF65-F5344CB8AC3E}">
        <p14:creationId xmlns:p14="http://schemas.microsoft.com/office/powerpoint/2010/main" val="8395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17" fill="hold"/>
                                        <p:tgtEl>
                                          <p:spTgt spid="2"/>
                                        </p:tgtEl>
                                      </p:cBhvr>
                                    </p:cmd>
                                  </p:childTnLst>
                                </p:cTn>
                              </p:par>
                              <p:par>
                                <p:cTn id="7" presetID="2" presetClass="entr" presetSubtype="2"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1+#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par>
                                <p:cTn id="11" presetID="2" presetClass="entr" presetSubtype="9"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0-#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0-#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1+#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0-#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2"/>
                </p:tgtEl>
              </p:cMediaNode>
            </p:video>
          </p:childTnLst>
        </p:cTn>
      </p:par>
    </p:tnLst>
    <p:bldLst>
      <p:bldP spid="7" grpId="0"/>
      <p:bldP spid="8" grpId="0"/>
      <p:bldP spid="10" grpId="0"/>
      <p:bldP spid="11" grpId="0"/>
      <p:bldP spid="13" grpId="0"/>
      <p:bldP spid="14" grpId="0"/>
      <p:bldP spid="15" grpId="0"/>
      <p:bldP spid="16" grpId="0"/>
      <p:bldP spid="17"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47A5380-F986-4272-AC38-22850FFB4302}"/>
              </a:ext>
            </a:extLst>
          </p:cNvPr>
          <p:cNvSpPr>
            <a:spLocks noGrp="1"/>
          </p:cNvSpPr>
          <p:nvPr>
            <p:ph type="sldNum" sz="quarter" idx="12"/>
          </p:nvPr>
        </p:nvSpPr>
        <p:spPr/>
        <p:txBody>
          <a:bodyPr/>
          <a:lstStyle/>
          <a:p>
            <a:fld id="{CB5C3FB3-A5C8-44CE-AB2A-4266C7F78C05}" type="slidenum">
              <a:rPr lang="en-US" smtClean="0"/>
              <a:t>6</a:t>
            </a:fld>
            <a:endParaRPr lang="en-US" dirty="0"/>
          </a:p>
        </p:txBody>
      </p:sp>
      <p:pic>
        <p:nvPicPr>
          <p:cNvPr id="6" name="Picture 5">
            <a:extLst>
              <a:ext uri="{FF2B5EF4-FFF2-40B4-BE49-F238E27FC236}">
                <a16:creationId xmlns="" xmlns:a16="http://schemas.microsoft.com/office/drawing/2014/main" id="{2642EC4A-31B8-496A-A55E-32AEEE269834}"/>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841758" y="802943"/>
            <a:ext cx="7034264" cy="3971954"/>
          </a:xfrm>
          <a:prstGeom prst="rect">
            <a:avLst/>
          </a:prstGeom>
        </p:spPr>
      </p:pic>
      <p:sp>
        <p:nvSpPr>
          <p:cNvPr id="10" name="Rectangle 9">
            <a:extLst>
              <a:ext uri="{FF2B5EF4-FFF2-40B4-BE49-F238E27FC236}">
                <a16:creationId xmlns="" xmlns:a16="http://schemas.microsoft.com/office/drawing/2014/main" id="{4BD69A1C-DC64-4F44-9C52-DA0E994F8012}"/>
              </a:ext>
            </a:extLst>
          </p:cNvPr>
          <p:cNvSpPr/>
          <p:nvPr/>
        </p:nvSpPr>
        <p:spPr>
          <a:xfrm>
            <a:off x="651842" y="800337"/>
            <a:ext cx="11023419" cy="527939"/>
          </a:xfrm>
          <a:prstGeom prst="rect">
            <a:avLst/>
          </a:prstGeom>
          <a:blipFill>
            <a:blip r:embed="rId4"/>
            <a:stretch>
              <a:fillRect/>
            </a:stretch>
          </a:bli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cap="all" dirty="0"/>
              <a:t>Security:  infrastructure</a:t>
            </a:r>
          </a:p>
        </p:txBody>
      </p:sp>
      <p:sp>
        <p:nvSpPr>
          <p:cNvPr id="8" name="Rectangle 7">
            <a:extLst>
              <a:ext uri="{FF2B5EF4-FFF2-40B4-BE49-F238E27FC236}">
                <a16:creationId xmlns="" xmlns:a16="http://schemas.microsoft.com/office/drawing/2014/main" id="{0262EE80-A86B-4506-AE81-448CB04DC7D9}"/>
              </a:ext>
            </a:extLst>
          </p:cNvPr>
          <p:cNvSpPr/>
          <p:nvPr/>
        </p:nvSpPr>
        <p:spPr>
          <a:xfrm>
            <a:off x="2460217" y="1250039"/>
            <a:ext cx="7063497" cy="1323437"/>
          </a:xfrm>
          <a:prstGeom prst="rect">
            <a:avLst/>
          </a:prstGeom>
        </p:spPr>
        <p:txBody>
          <a:bodyPr wrap="none" lIns="89960" tIns="45719" rIns="89960" bIns="45719">
            <a:spAutoFit/>
          </a:bodyPr>
          <a:lstStyle/>
          <a:p>
            <a:pPr algn="r" defTabSz="882055"/>
            <a:r>
              <a:rPr lang="en-US" sz="8000" b="1" cap="all" spc="-300" dirty="0">
                <a:solidFill>
                  <a:schemeClr val="tx1">
                    <a:lumMod val="65000"/>
                    <a:lumOff val="35000"/>
                  </a:schemeClr>
                </a:solidFill>
              </a:rPr>
              <a:t>Best in class:</a:t>
            </a:r>
          </a:p>
        </p:txBody>
      </p:sp>
      <p:sp>
        <p:nvSpPr>
          <p:cNvPr id="9" name="Rectangle 8">
            <a:extLst>
              <a:ext uri="{FF2B5EF4-FFF2-40B4-BE49-F238E27FC236}">
                <a16:creationId xmlns="" xmlns:a16="http://schemas.microsoft.com/office/drawing/2014/main" id="{CFA75508-D534-482C-A683-0565736874C3}"/>
              </a:ext>
            </a:extLst>
          </p:cNvPr>
          <p:cNvSpPr/>
          <p:nvPr/>
        </p:nvSpPr>
        <p:spPr>
          <a:xfrm>
            <a:off x="2093738" y="2468349"/>
            <a:ext cx="8139625" cy="1938990"/>
          </a:xfrm>
          <a:prstGeom prst="rect">
            <a:avLst/>
          </a:prstGeom>
        </p:spPr>
        <p:txBody>
          <a:bodyPr wrap="none" lIns="89960" tIns="45719" rIns="89960" bIns="45719">
            <a:spAutoFit/>
          </a:bodyPr>
          <a:lstStyle/>
          <a:p>
            <a:pPr algn="ctr" defTabSz="882055"/>
            <a:r>
              <a:rPr lang="en-US" sz="6000" b="1" cap="all" spc="-300" dirty="0">
                <a:solidFill>
                  <a:schemeClr val="accent1">
                    <a:lumMod val="50000"/>
                  </a:schemeClr>
                </a:solidFill>
              </a:rPr>
              <a:t>Security &amp; Network </a:t>
            </a:r>
          </a:p>
          <a:p>
            <a:pPr algn="ctr" defTabSz="882055"/>
            <a:r>
              <a:rPr lang="en-US" sz="6000" b="1" cap="all" spc="-300" dirty="0">
                <a:solidFill>
                  <a:schemeClr val="accent1">
                    <a:lumMod val="50000"/>
                  </a:schemeClr>
                </a:solidFill>
              </a:rPr>
              <a:t>Infrastructure</a:t>
            </a:r>
          </a:p>
        </p:txBody>
      </p:sp>
    </p:spTree>
    <p:extLst>
      <p:ext uri="{BB962C8B-B14F-4D97-AF65-F5344CB8AC3E}">
        <p14:creationId xmlns:p14="http://schemas.microsoft.com/office/powerpoint/2010/main" val="37805679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25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xit" presetSubtype="1" fill="hold" nodeType="clickEffect">
                                      <p:stCondLst>
                                        <p:cond delay="0"/>
                                      </p:stCondLst>
                                      <p:childTnLst>
                                        <p:anim calcmode="lin" valueType="num">
                                          <p:cBhvr>
                                            <p:cTn id="16" dur="1000"/>
                                            <p:tgtEl>
                                              <p:spTgt spid="6"/>
                                            </p:tgtEl>
                                            <p:attrNameLst>
                                              <p:attrName>ppt_x</p:attrName>
                                            </p:attrNameLst>
                                          </p:cBhvr>
                                          <p:tavLst>
                                            <p:tav tm="0">
                                              <p:val>
                                                <p:strVal val="ppt_x"/>
                                              </p:val>
                                            </p:tav>
                                            <p:tav tm="100000">
                                              <p:val>
                                                <p:strVal val="ppt_x"/>
                                              </p:val>
                                            </p:tav>
                                          </p:tavLst>
                                        </p:anim>
                                        <p:anim calcmode="lin" valueType="num">
                                          <p:cBhvr>
                                            <p:cTn id="17" dur="1000"/>
                                            <p:tgtEl>
                                              <p:spTgt spid="6"/>
                                            </p:tgtEl>
                                            <p:attrNameLst>
                                              <p:attrName>ppt_y</p:attrName>
                                            </p:attrNameLst>
                                          </p:cBhvr>
                                          <p:tavLst>
                                            <p:tav tm="0">
                                              <p:val>
                                                <p:strVal val="ppt_y"/>
                                              </p:val>
                                            </p:tav>
                                            <p:tav tm="100000">
                                              <p:val>
                                                <p:strVal val="ppt_y-ppt_h/2"/>
                                              </p:val>
                                            </p:tav>
                                          </p:tavLst>
                                        </p:anim>
                                        <p:anim calcmode="lin" valueType="num">
                                          <p:cBhvr>
                                            <p:cTn id="18" dur="1000"/>
                                            <p:tgtEl>
                                              <p:spTgt spid="6"/>
                                            </p:tgtEl>
                                            <p:attrNameLst>
                                              <p:attrName>ppt_w</p:attrName>
                                            </p:attrNameLst>
                                          </p:cBhvr>
                                          <p:tavLst>
                                            <p:tav tm="0">
                                              <p:val>
                                                <p:strVal val="ppt_w"/>
                                              </p:val>
                                            </p:tav>
                                            <p:tav tm="100000">
                                              <p:val>
                                                <p:strVal val="ppt_w"/>
                                              </p:val>
                                            </p:tav>
                                          </p:tavLst>
                                        </p:anim>
                                        <p:anim calcmode="lin" valueType="num">
                                          <p:cBhvr>
                                            <p:cTn id="19" dur="1000"/>
                                            <p:tgtEl>
                                              <p:spTgt spid="6"/>
                                            </p:tgtEl>
                                            <p:attrNameLst>
                                              <p:attrName>ppt_h</p:attrName>
                                            </p:attrNameLst>
                                          </p:cBhvr>
                                          <p:tavLst>
                                            <p:tav tm="0">
                                              <p:val>
                                                <p:strVal val="ppt_h"/>
                                              </p:val>
                                            </p:tav>
                                            <p:tav tm="100000">
                                              <p:val>
                                                <p:fltVal val="0"/>
                                              </p:val>
                                            </p:tav>
                                          </p:tavLst>
                                        </p:anim>
                                        <p:set>
                                          <p:cBhvr>
                                            <p:cTn id="20" dur="1" fill="hold">
                                              <p:stCondLst>
                                                <p:cond delay="999"/>
                                              </p:stCondLst>
                                            </p:cTn>
                                            <p:tgtEl>
                                              <p:spTgt spid="6"/>
                                            </p:tgtEl>
                                            <p:attrNameLst>
                                              <p:attrName>style.visibility</p:attrName>
                                            </p:attrNameLst>
                                          </p:cBhvr>
                                          <p:to>
                                            <p:strVal val="hidden"/>
                                          </p:to>
                                        </p:se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 presetClass="exit" presetSubtype="0" fill="hold" grpId="1" nodeType="afterEffect">
                                      <p:stCondLst>
                                        <p:cond delay="1000"/>
                                      </p:stCondLst>
                                      <p:childTnLst>
                                        <p:set>
                                          <p:cBhvr>
                                            <p:cTn id="27" dur="1" fill="hold">
                                              <p:stCondLst>
                                                <p:cond delay="0"/>
                                              </p:stCondLst>
                                            </p:cTn>
                                            <p:tgtEl>
                                              <p:spTgt spid="8"/>
                                            </p:tgtEl>
                                            <p:attrNameLst>
                                              <p:attrName>style.visibility</p:attrName>
                                            </p:attrNameLst>
                                          </p:cBhvr>
                                          <p:to>
                                            <p:strVal val="hidden"/>
                                          </p:to>
                                        </p:set>
                                      </p:childTnLst>
                                    </p:cTn>
                                  </p:par>
                                </p:childTnLst>
                              </p:cTn>
                            </p:par>
                            <p:par>
                              <p:cTn id="28" fill="hold">
                                <p:stCondLst>
                                  <p:cond delay="2500"/>
                                </p:stCondLst>
                                <p:childTnLst>
                                  <p:par>
                                    <p:cTn id="29" presetID="1" presetClass="exit" presetSubtype="0" fill="hold" grpId="1" nodeType="after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8" grpId="1"/>
          <p:bldP spid="9" grpId="0"/>
          <p:bldP spid="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0-#ppt_w/2"/>
                                              </p:val>
                                            </p:tav>
                                            <p:tav tm="100000">
                                              <p:val>
                                                <p:strVal val="#ppt_x"/>
                                              </p:val>
                                            </p:tav>
                                          </p:tavLst>
                                        </p:anim>
                                        <p:anim calcmode="lin" valueType="num">
                                          <p:cBhvr additive="base">
                                            <p:cTn id="8" dur="1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xit" presetSubtype="1" fill="hold" nodeType="clickEffect">
                                      <p:stCondLst>
                                        <p:cond delay="0"/>
                                      </p:stCondLst>
                                      <p:childTnLst>
                                        <p:anim calcmode="lin" valueType="num">
                                          <p:cBhvr>
                                            <p:cTn id="16" dur="1000"/>
                                            <p:tgtEl>
                                              <p:spTgt spid="6"/>
                                            </p:tgtEl>
                                            <p:attrNameLst>
                                              <p:attrName>ppt_x</p:attrName>
                                            </p:attrNameLst>
                                          </p:cBhvr>
                                          <p:tavLst>
                                            <p:tav tm="0">
                                              <p:val>
                                                <p:strVal val="ppt_x"/>
                                              </p:val>
                                            </p:tav>
                                            <p:tav tm="100000">
                                              <p:val>
                                                <p:strVal val="ppt_x"/>
                                              </p:val>
                                            </p:tav>
                                          </p:tavLst>
                                        </p:anim>
                                        <p:anim calcmode="lin" valueType="num">
                                          <p:cBhvr>
                                            <p:cTn id="17" dur="1000"/>
                                            <p:tgtEl>
                                              <p:spTgt spid="6"/>
                                            </p:tgtEl>
                                            <p:attrNameLst>
                                              <p:attrName>ppt_y</p:attrName>
                                            </p:attrNameLst>
                                          </p:cBhvr>
                                          <p:tavLst>
                                            <p:tav tm="0">
                                              <p:val>
                                                <p:strVal val="ppt_y"/>
                                              </p:val>
                                            </p:tav>
                                            <p:tav tm="100000">
                                              <p:val>
                                                <p:strVal val="ppt_y-ppt_h/2"/>
                                              </p:val>
                                            </p:tav>
                                          </p:tavLst>
                                        </p:anim>
                                        <p:anim calcmode="lin" valueType="num">
                                          <p:cBhvr>
                                            <p:cTn id="18" dur="1000"/>
                                            <p:tgtEl>
                                              <p:spTgt spid="6"/>
                                            </p:tgtEl>
                                            <p:attrNameLst>
                                              <p:attrName>ppt_w</p:attrName>
                                            </p:attrNameLst>
                                          </p:cBhvr>
                                          <p:tavLst>
                                            <p:tav tm="0">
                                              <p:val>
                                                <p:strVal val="ppt_w"/>
                                              </p:val>
                                            </p:tav>
                                            <p:tav tm="100000">
                                              <p:val>
                                                <p:strVal val="ppt_w"/>
                                              </p:val>
                                            </p:tav>
                                          </p:tavLst>
                                        </p:anim>
                                        <p:anim calcmode="lin" valueType="num">
                                          <p:cBhvr>
                                            <p:cTn id="19" dur="1000"/>
                                            <p:tgtEl>
                                              <p:spTgt spid="6"/>
                                            </p:tgtEl>
                                            <p:attrNameLst>
                                              <p:attrName>ppt_h</p:attrName>
                                            </p:attrNameLst>
                                          </p:cBhvr>
                                          <p:tavLst>
                                            <p:tav tm="0">
                                              <p:val>
                                                <p:strVal val="ppt_h"/>
                                              </p:val>
                                            </p:tav>
                                            <p:tav tm="100000">
                                              <p:val>
                                                <p:fltVal val="0"/>
                                              </p:val>
                                            </p:tav>
                                          </p:tavLst>
                                        </p:anim>
                                        <p:set>
                                          <p:cBhvr>
                                            <p:cTn id="20" dur="1" fill="hold">
                                              <p:stCondLst>
                                                <p:cond delay="999"/>
                                              </p:stCondLst>
                                            </p:cTn>
                                            <p:tgtEl>
                                              <p:spTgt spid="6"/>
                                            </p:tgtEl>
                                            <p:attrNameLst>
                                              <p:attrName>style.visibility</p:attrName>
                                            </p:attrNameLst>
                                          </p:cBhvr>
                                          <p:to>
                                            <p:strVal val="hidden"/>
                                          </p:to>
                                        </p:se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 presetClass="exit" presetSubtype="0" fill="hold" grpId="1" nodeType="afterEffect">
                                      <p:stCondLst>
                                        <p:cond delay="1000"/>
                                      </p:stCondLst>
                                      <p:childTnLst>
                                        <p:set>
                                          <p:cBhvr>
                                            <p:cTn id="27" dur="1" fill="hold">
                                              <p:stCondLst>
                                                <p:cond delay="0"/>
                                              </p:stCondLst>
                                            </p:cTn>
                                            <p:tgtEl>
                                              <p:spTgt spid="8"/>
                                            </p:tgtEl>
                                            <p:attrNameLst>
                                              <p:attrName>style.visibility</p:attrName>
                                            </p:attrNameLst>
                                          </p:cBhvr>
                                          <p:to>
                                            <p:strVal val="hidden"/>
                                          </p:to>
                                        </p:set>
                                      </p:childTnLst>
                                    </p:cTn>
                                  </p:par>
                                </p:childTnLst>
                              </p:cTn>
                            </p:par>
                            <p:par>
                              <p:cTn id="28" fill="hold">
                                <p:stCondLst>
                                  <p:cond delay="2500"/>
                                </p:stCondLst>
                                <p:childTnLst>
                                  <p:par>
                                    <p:cTn id="29" presetID="1" presetClass="exit" presetSubtype="0" fill="hold" grpId="1" nodeType="after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8" grpId="1"/>
          <p:bldP spid="9" grpId="0"/>
          <p:bldP spid="9" grpId="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47A5380-F986-4272-AC38-22850FFB4302}"/>
              </a:ext>
            </a:extLst>
          </p:cNvPr>
          <p:cNvSpPr>
            <a:spLocks noGrp="1"/>
          </p:cNvSpPr>
          <p:nvPr>
            <p:ph type="sldNum" sz="quarter" idx="12"/>
          </p:nvPr>
        </p:nvSpPr>
        <p:spPr/>
        <p:txBody>
          <a:bodyPr/>
          <a:lstStyle/>
          <a:p>
            <a:fld id="{CB5C3FB3-A5C8-44CE-AB2A-4266C7F78C05}" type="slidenum">
              <a:rPr lang="en-US" smtClean="0"/>
              <a:t>7</a:t>
            </a:fld>
            <a:endParaRPr lang="en-US" dirty="0"/>
          </a:p>
        </p:txBody>
      </p:sp>
      <p:grpSp>
        <p:nvGrpSpPr>
          <p:cNvPr id="7" name="Group 6">
            <a:extLst>
              <a:ext uri="{FF2B5EF4-FFF2-40B4-BE49-F238E27FC236}">
                <a16:creationId xmlns="" xmlns:a16="http://schemas.microsoft.com/office/drawing/2014/main" id="{C90D0466-4A08-4B93-84E4-374C89F256A2}"/>
              </a:ext>
            </a:extLst>
          </p:cNvPr>
          <p:cNvGrpSpPr/>
          <p:nvPr/>
        </p:nvGrpSpPr>
        <p:grpSpPr>
          <a:xfrm>
            <a:off x="2971800" y="1808020"/>
            <a:ext cx="6243824" cy="997307"/>
            <a:chOff x="2971800" y="2159864"/>
            <a:chExt cx="6243824" cy="997307"/>
          </a:xfrm>
        </p:grpSpPr>
        <p:sp>
          <p:nvSpPr>
            <p:cNvPr id="11" name="Rectangle 10">
              <a:extLst>
                <a:ext uri="{FF2B5EF4-FFF2-40B4-BE49-F238E27FC236}">
                  <a16:creationId xmlns="" xmlns:a16="http://schemas.microsoft.com/office/drawing/2014/main" id="{AA5CCA1F-0CAD-47BB-8DDD-2AD6623006B5}"/>
                </a:ext>
              </a:extLst>
            </p:cNvPr>
            <p:cNvSpPr/>
            <p:nvPr/>
          </p:nvSpPr>
          <p:spPr>
            <a:xfrm>
              <a:off x="8746959" y="2159864"/>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12" name="Rectangle 11">
              <a:extLst>
                <a:ext uri="{FF2B5EF4-FFF2-40B4-BE49-F238E27FC236}">
                  <a16:creationId xmlns="" xmlns:a16="http://schemas.microsoft.com/office/drawing/2014/main" id="{E873C1F7-6018-4D18-8320-5530AEFB708A}"/>
                </a:ext>
              </a:extLst>
            </p:cNvPr>
            <p:cNvSpPr/>
            <p:nvPr/>
          </p:nvSpPr>
          <p:spPr>
            <a:xfrm>
              <a:off x="2988119" y="2161815"/>
              <a:ext cx="434696" cy="479620"/>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13" name="Rectangle 12">
              <a:extLst>
                <a:ext uri="{FF2B5EF4-FFF2-40B4-BE49-F238E27FC236}">
                  <a16:creationId xmlns="" xmlns:a16="http://schemas.microsoft.com/office/drawing/2014/main" id="{DAB744F1-2626-41E4-82A0-0345899E64F8}"/>
                </a:ext>
              </a:extLst>
            </p:cNvPr>
            <p:cNvSpPr/>
            <p:nvPr/>
          </p:nvSpPr>
          <p:spPr>
            <a:xfrm>
              <a:off x="4041211" y="2163765"/>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14" name="Rectangle 13">
              <a:extLst>
                <a:ext uri="{FF2B5EF4-FFF2-40B4-BE49-F238E27FC236}">
                  <a16:creationId xmlns="" xmlns:a16="http://schemas.microsoft.com/office/drawing/2014/main" id="{4FC13A31-B81A-468F-A461-E8AE4EFF1B76}"/>
                </a:ext>
              </a:extLst>
            </p:cNvPr>
            <p:cNvSpPr/>
            <p:nvPr/>
          </p:nvSpPr>
          <p:spPr>
            <a:xfrm>
              <a:off x="4563484" y="2163765"/>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15" name="Rectangle 14">
              <a:extLst>
                <a:ext uri="{FF2B5EF4-FFF2-40B4-BE49-F238E27FC236}">
                  <a16:creationId xmlns="" xmlns:a16="http://schemas.microsoft.com/office/drawing/2014/main" id="{59E9B1ED-DA60-4936-B0BE-1BCE3821489B}"/>
                </a:ext>
              </a:extLst>
            </p:cNvPr>
            <p:cNvSpPr/>
            <p:nvPr/>
          </p:nvSpPr>
          <p:spPr>
            <a:xfrm>
              <a:off x="5088964" y="2163765"/>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16" name="Rectangle 15">
              <a:extLst>
                <a:ext uri="{FF2B5EF4-FFF2-40B4-BE49-F238E27FC236}">
                  <a16:creationId xmlns="" xmlns:a16="http://schemas.microsoft.com/office/drawing/2014/main" id="{EF2DE334-0130-4253-8E03-0950FE0061B9}"/>
                </a:ext>
              </a:extLst>
            </p:cNvPr>
            <p:cNvSpPr/>
            <p:nvPr/>
          </p:nvSpPr>
          <p:spPr>
            <a:xfrm>
              <a:off x="5594757" y="2163765"/>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17" name="Rectangle 16">
              <a:extLst>
                <a:ext uri="{FF2B5EF4-FFF2-40B4-BE49-F238E27FC236}">
                  <a16:creationId xmlns="" xmlns:a16="http://schemas.microsoft.com/office/drawing/2014/main" id="{53F8DC65-CA92-4A5B-9B93-58AF08139BF5}"/>
                </a:ext>
              </a:extLst>
            </p:cNvPr>
            <p:cNvSpPr/>
            <p:nvPr/>
          </p:nvSpPr>
          <p:spPr>
            <a:xfrm>
              <a:off x="6121758" y="2161815"/>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18" name="Rectangle 17">
              <a:extLst>
                <a:ext uri="{FF2B5EF4-FFF2-40B4-BE49-F238E27FC236}">
                  <a16:creationId xmlns="" xmlns:a16="http://schemas.microsoft.com/office/drawing/2014/main" id="{BB2FFB52-5A0F-44A2-A359-1B19576698B8}"/>
                </a:ext>
              </a:extLst>
            </p:cNvPr>
            <p:cNvSpPr/>
            <p:nvPr/>
          </p:nvSpPr>
          <p:spPr>
            <a:xfrm>
              <a:off x="6647238" y="2161815"/>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19" name="Rectangle 18">
              <a:extLst>
                <a:ext uri="{FF2B5EF4-FFF2-40B4-BE49-F238E27FC236}">
                  <a16:creationId xmlns="" xmlns:a16="http://schemas.microsoft.com/office/drawing/2014/main" id="{72C483D8-1FE6-4B9D-8A48-AD2B65762EE9}"/>
                </a:ext>
              </a:extLst>
            </p:cNvPr>
            <p:cNvSpPr/>
            <p:nvPr/>
          </p:nvSpPr>
          <p:spPr>
            <a:xfrm>
              <a:off x="7176932" y="2159911"/>
              <a:ext cx="434696" cy="479573"/>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20" name="Rectangle 19">
              <a:extLst>
                <a:ext uri="{FF2B5EF4-FFF2-40B4-BE49-F238E27FC236}">
                  <a16:creationId xmlns="" xmlns:a16="http://schemas.microsoft.com/office/drawing/2014/main" id="{2665D4B5-62AD-4047-AE56-1FA60CF5F67A}"/>
                </a:ext>
              </a:extLst>
            </p:cNvPr>
            <p:cNvSpPr/>
            <p:nvPr/>
          </p:nvSpPr>
          <p:spPr>
            <a:xfrm>
              <a:off x="7699205" y="2159864"/>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21" name="Rectangle 20">
              <a:extLst>
                <a:ext uri="{FF2B5EF4-FFF2-40B4-BE49-F238E27FC236}">
                  <a16:creationId xmlns="" xmlns:a16="http://schemas.microsoft.com/office/drawing/2014/main" id="{7CBB4E16-11DE-4E8F-8620-59867147569B}"/>
                </a:ext>
              </a:extLst>
            </p:cNvPr>
            <p:cNvSpPr/>
            <p:nvPr/>
          </p:nvSpPr>
          <p:spPr>
            <a:xfrm>
              <a:off x="8221478" y="2159864"/>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sp>
          <p:nvSpPr>
            <p:cNvPr id="22" name="Rectangle 21">
              <a:extLst>
                <a:ext uri="{FF2B5EF4-FFF2-40B4-BE49-F238E27FC236}">
                  <a16:creationId xmlns="" xmlns:a16="http://schemas.microsoft.com/office/drawing/2014/main" id="{E2467242-AF8D-4143-ABA3-6A01FAC1D1DC}"/>
                </a:ext>
              </a:extLst>
            </p:cNvPr>
            <p:cNvSpPr/>
            <p:nvPr/>
          </p:nvSpPr>
          <p:spPr>
            <a:xfrm>
              <a:off x="3513598" y="2161815"/>
              <a:ext cx="434696" cy="479619"/>
            </a:xfrm>
            <a:prstGeom prst="rect">
              <a:avLst/>
            </a:prstGeom>
            <a:solidFill>
              <a:schemeClr val="bg2">
                <a:lumMod val="50000"/>
              </a:schemeClr>
            </a:solidFill>
            <a:ln w="22225" cap="flat" cmpd="sng" algn="ctr">
              <a:solidFill>
                <a:srgbClr val="4397B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b"/>
            <a:lstStyle/>
            <a:p>
              <a:pPr algn="ctr"/>
              <a:r>
                <a:rPr lang="en-US" sz="600" dirty="0">
                  <a:solidFill>
                    <a:schemeClr val="bg1"/>
                  </a:solidFill>
                </a:rPr>
                <a:t>Linux</a:t>
              </a:r>
            </a:p>
            <a:p>
              <a:pPr algn="ctr"/>
              <a:r>
                <a:rPr lang="en-US" sz="600" dirty="0">
                  <a:solidFill>
                    <a:schemeClr val="bg1"/>
                  </a:solidFill>
                </a:rPr>
                <a:t>Apache Tomcat</a:t>
              </a:r>
            </a:p>
          </p:txBody>
        </p:sp>
        <p:pic>
          <p:nvPicPr>
            <p:cNvPr id="23" name="Picture 22">
              <a:extLst>
                <a:ext uri="{FF2B5EF4-FFF2-40B4-BE49-F238E27FC236}">
                  <a16:creationId xmlns="" xmlns:a16="http://schemas.microsoft.com/office/drawing/2014/main" id="{07FF3C6B-A54E-4EBE-88D1-961ABE331C9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71800" y="2653608"/>
              <a:ext cx="235916" cy="240699"/>
            </a:xfrm>
            <a:prstGeom prst="rect">
              <a:avLst/>
            </a:prstGeom>
          </p:spPr>
        </p:pic>
        <p:pic>
          <p:nvPicPr>
            <p:cNvPr id="24" name="Picture 23">
              <a:extLst>
                <a:ext uri="{FF2B5EF4-FFF2-40B4-BE49-F238E27FC236}">
                  <a16:creationId xmlns="" xmlns:a16="http://schemas.microsoft.com/office/drawing/2014/main" id="{2A6D9588-7ABB-4D09-9E55-47EF92F49CF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04549" y="2656901"/>
              <a:ext cx="235916" cy="240699"/>
            </a:xfrm>
            <a:prstGeom prst="rect">
              <a:avLst/>
            </a:prstGeom>
          </p:spPr>
        </p:pic>
        <p:pic>
          <p:nvPicPr>
            <p:cNvPr id="25" name="Picture 24">
              <a:extLst>
                <a:ext uri="{FF2B5EF4-FFF2-40B4-BE49-F238E27FC236}">
                  <a16:creationId xmlns="" xmlns:a16="http://schemas.microsoft.com/office/drawing/2014/main" id="{2C3ADCAD-A0CA-4EC0-BA1B-071654B9E66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71800" y="2894307"/>
              <a:ext cx="235916" cy="240699"/>
            </a:xfrm>
            <a:prstGeom prst="rect">
              <a:avLst/>
            </a:prstGeom>
          </p:spPr>
        </p:pic>
        <p:pic>
          <p:nvPicPr>
            <p:cNvPr id="26" name="Picture 25">
              <a:extLst>
                <a:ext uri="{FF2B5EF4-FFF2-40B4-BE49-F238E27FC236}">
                  <a16:creationId xmlns="" xmlns:a16="http://schemas.microsoft.com/office/drawing/2014/main" id="{BAA06DAC-137E-4D5F-99EA-D2E00013C73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04549" y="2897600"/>
              <a:ext cx="235916" cy="240699"/>
            </a:xfrm>
            <a:prstGeom prst="rect">
              <a:avLst/>
            </a:prstGeom>
          </p:spPr>
        </p:pic>
        <p:pic>
          <p:nvPicPr>
            <p:cNvPr id="27" name="Picture 26">
              <a:extLst>
                <a:ext uri="{FF2B5EF4-FFF2-40B4-BE49-F238E27FC236}">
                  <a16:creationId xmlns="" xmlns:a16="http://schemas.microsoft.com/office/drawing/2014/main" id="{075B6018-2708-487E-BA94-017D22FEC7D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06112" y="2663726"/>
              <a:ext cx="235916" cy="240699"/>
            </a:xfrm>
            <a:prstGeom prst="rect">
              <a:avLst/>
            </a:prstGeom>
          </p:spPr>
        </p:pic>
        <p:pic>
          <p:nvPicPr>
            <p:cNvPr id="28" name="Picture 27">
              <a:extLst>
                <a:ext uri="{FF2B5EF4-FFF2-40B4-BE49-F238E27FC236}">
                  <a16:creationId xmlns="" xmlns:a16="http://schemas.microsoft.com/office/drawing/2014/main" id="{510F1E29-0911-4DBF-82F3-1DD2632B266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38861" y="2663726"/>
              <a:ext cx="235916" cy="240699"/>
            </a:xfrm>
            <a:prstGeom prst="rect">
              <a:avLst/>
            </a:prstGeom>
          </p:spPr>
        </p:pic>
        <p:pic>
          <p:nvPicPr>
            <p:cNvPr id="29" name="Picture 28">
              <a:extLst>
                <a:ext uri="{FF2B5EF4-FFF2-40B4-BE49-F238E27FC236}">
                  <a16:creationId xmlns="" xmlns:a16="http://schemas.microsoft.com/office/drawing/2014/main" id="{B2FED352-5B06-4D6C-9A3B-E5E1E262FD8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06112" y="2904426"/>
              <a:ext cx="235916" cy="240699"/>
            </a:xfrm>
            <a:prstGeom prst="rect">
              <a:avLst/>
            </a:prstGeom>
          </p:spPr>
        </p:pic>
        <p:pic>
          <p:nvPicPr>
            <p:cNvPr id="30" name="Picture 29">
              <a:extLst>
                <a:ext uri="{FF2B5EF4-FFF2-40B4-BE49-F238E27FC236}">
                  <a16:creationId xmlns="" xmlns:a16="http://schemas.microsoft.com/office/drawing/2014/main" id="{7EFF67B3-2F65-4AA9-8EC8-B778604719D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38861" y="2904426"/>
              <a:ext cx="235916" cy="240699"/>
            </a:xfrm>
            <a:prstGeom prst="rect">
              <a:avLst/>
            </a:prstGeom>
          </p:spPr>
        </p:pic>
        <p:pic>
          <p:nvPicPr>
            <p:cNvPr id="31" name="Picture 30">
              <a:extLst>
                <a:ext uri="{FF2B5EF4-FFF2-40B4-BE49-F238E27FC236}">
                  <a16:creationId xmlns="" xmlns:a16="http://schemas.microsoft.com/office/drawing/2014/main" id="{1CE28779-34ED-4518-9EC5-702B718038A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38931" y="2667055"/>
              <a:ext cx="235916" cy="240699"/>
            </a:xfrm>
            <a:prstGeom prst="rect">
              <a:avLst/>
            </a:prstGeom>
          </p:spPr>
        </p:pic>
        <p:pic>
          <p:nvPicPr>
            <p:cNvPr id="32" name="Picture 31">
              <a:extLst>
                <a:ext uri="{FF2B5EF4-FFF2-40B4-BE49-F238E27FC236}">
                  <a16:creationId xmlns="" xmlns:a16="http://schemas.microsoft.com/office/drawing/2014/main" id="{10891321-D32E-4F8C-B25D-03FABC79F5C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71680" y="2667055"/>
              <a:ext cx="235916" cy="240699"/>
            </a:xfrm>
            <a:prstGeom prst="rect">
              <a:avLst/>
            </a:prstGeom>
          </p:spPr>
        </p:pic>
        <p:pic>
          <p:nvPicPr>
            <p:cNvPr id="33" name="Picture 32">
              <a:extLst>
                <a:ext uri="{FF2B5EF4-FFF2-40B4-BE49-F238E27FC236}">
                  <a16:creationId xmlns="" xmlns:a16="http://schemas.microsoft.com/office/drawing/2014/main" id="{77DE381E-6DA2-42EA-A9F7-B7452A9A66C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038931" y="2907755"/>
              <a:ext cx="235916" cy="240699"/>
            </a:xfrm>
            <a:prstGeom prst="rect">
              <a:avLst/>
            </a:prstGeom>
          </p:spPr>
        </p:pic>
        <p:pic>
          <p:nvPicPr>
            <p:cNvPr id="34" name="Picture 33">
              <a:extLst>
                <a:ext uri="{FF2B5EF4-FFF2-40B4-BE49-F238E27FC236}">
                  <a16:creationId xmlns="" xmlns:a16="http://schemas.microsoft.com/office/drawing/2014/main" id="{50F3E5F3-F664-4D2A-8DFE-F6DEACA61FB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71680" y="2907755"/>
              <a:ext cx="235916" cy="240699"/>
            </a:xfrm>
            <a:prstGeom prst="rect">
              <a:avLst/>
            </a:prstGeom>
          </p:spPr>
        </p:pic>
        <p:pic>
          <p:nvPicPr>
            <p:cNvPr id="35" name="Picture 34">
              <a:extLst>
                <a:ext uri="{FF2B5EF4-FFF2-40B4-BE49-F238E27FC236}">
                  <a16:creationId xmlns="" xmlns:a16="http://schemas.microsoft.com/office/drawing/2014/main" id="{51B33585-1CA8-4E27-9417-5673DF6F8ED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558408" y="2667055"/>
              <a:ext cx="235916" cy="240699"/>
            </a:xfrm>
            <a:prstGeom prst="rect">
              <a:avLst/>
            </a:prstGeom>
          </p:spPr>
        </p:pic>
        <p:pic>
          <p:nvPicPr>
            <p:cNvPr id="36" name="Picture 35">
              <a:extLst>
                <a:ext uri="{FF2B5EF4-FFF2-40B4-BE49-F238E27FC236}">
                  <a16:creationId xmlns="" xmlns:a16="http://schemas.microsoft.com/office/drawing/2014/main" id="{CF6721B8-C5BC-491E-9E06-0018955CA55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91157" y="2667055"/>
              <a:ext cx="235916" cy="240699"/>
            </a:xfrm>
            <a:prstGeom prst="rect">
              <a:avLst/>
            </a:prstGeom>
          </p:spPr>
        </p:pic>
        <p:pic>
          <p:nvPicPr>
            <p:cNvPr id="37" name="Picture 36">
              <a:extLst>
                <a:ext uri="{FF2B5EF4-FFF2-40B4-BE49-F238E27FC236}">
                  <a16:creationId xmlns="" xmlns:a16="http://schemas.microsoft.com/office/drawing/2014/main" id="{662AA27C-C155-4A32-BAC5-1A741E29404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558408" y="2907755"/>
              <a:ext cx="235916" cy="240699"/>
            </a:xfrm>
            <a:prstGeom prst="rect">
              <a:avLst/>
            </a:prstGeom>
          </p:spPr>
        </p:pic>
        <p:pic>
          <p:nvPicPr>
            <p:cNvPr id="38" name="Picture 37">
              <a:extLst>
                <a:ext uri="{FF2B5EF4-FFF2-40B4-BE49-F238E27FC236}">
                  <a16:creationId xmlns="" xmlns:a16="http://schemas.microsoft.com/office/drawing/2014/main" id="{BEA15614-D695-4A4E-8CAE-E22C7091560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91157" y="2907755"/>
              <a:ext cx="235916" cy="240699"/>
            </a:xfrm>
            <a:prstGeom prst="rect">
              <a:avLst/>
            </a:prstGeom>
          </p:spPr>
        </p:pic>
        <p:pic>
          <p:nvPicPr>
            <p:cNvPr id="39" name="Picture 38">
              <a:extLst>
                <a:ext uri="{FF2B5EF4-FFF2-40B4-BE49-F238E27FC236}">
                  <a16:creationId xmlns="" xmlns:a16="http://schemas.microsoft.com/office/drawing/2014/main" id="{01D048A9-C8FC-44EB-A825-93EED46B5DB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088964" y="2667312"/>
              <a:ext cx="235916" cy="240699"/>
            </a:xfrm>
            <a:prstGeom prst="rect">
              <a:avLst/>
            </a:prstGeom>
          </p:spPr>
        </p:pic>
        <p:pic>
          <p:nvPicPr>
            <p:cNvPr id="40" name="Picture 39">
              <a:extLst>
                <a:ext uri="{FF2B5EF4-FFF2-40B4-BE49-F238E27FC236}">
                  <a16:creationId xmlns="" xmlns:a16="http://schemas.microsoft.com/office/drawing/2014/main" id="{5742E325-A98C-4E51-8A7E-5520D0C8C5A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21713" y="2667312"/>
              <a:ext cx="235916" cy="240699"/>
            </a:xfrm>
            <a:prstGeom prst="rect">
              <a:avLst/>
            </a:prstGeom>
          </p:spPr>
        </p:pic>
        <p:pic>
          <p:nvPicPr>
            <p:cNvPr id="41" name="Picture 40">
              <a:extLst>
                <a:ext uri="{FF2B5EF4-FFF2-40B4-BE49-F238E27FC236}">
                  <a16:creationId xmlns="" xmlns:a16="http://schemas.microsoft.com/office/drawing/2014/main" id="{1CEA7EF4-645A-43DA-AB41-EB28B26B57F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088964" y="2908011"/>
              <a:ext cx="235916" cy="240699"/>
            </a:xfrm>
            <a:prstGeom prst="rect">
              <a:avLst/>
            </a:prstGeom>
          </p:spPr>
        </p:pic>
        <p:pic>
          <p:nvPicPr>
            <p:cNvPr id="42" name="Picture 41">
              <a:extLst>
                <a:ext uri="{FF2B5EF4-FFF2-40B4-BE49-F238E27FC236}">
                  <a16:creationId xmlns="" xmlns:a16="http://schemas.microsoft.com/office/drawing/2014/main" id="{B6F18F63-A19A-40D9-A7AB-94A9C7AC3E4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21713" y="2908011"/>
              <a:ext cx="235916" cy="240699"/>
            </a:xfrm>
            <a:prstGeom prst="rect">
              <a:avLst/>
            </a:prstGeom>
          </p:spPr>
        </p:pic>
        <p:pic>
          <p:nvPicPr>
            <p:cNvPr id="43" name="Picture 42">
              <a:extLst>
                <a:ext uri="{FF2B5EF4-FFF2-40B4-BE49-F238E27FC236}">
                  <a16:creationId xmlns="" xmlns:a16="http://schemas.microsoft.com/office/drawing/2014/main" id="{8754F177-C9D2-4F95-BA42-A8B82895E8A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592294" y="2667312"/>
              <a:ext cx="235916" cy="240699"/>
            </a:xfrm>
            <a:prstGeom prst="rect">
              <a:avLst/>
            </a:prstGeom>
          </p:spPr>
        </p:pic>
        <p:pic>
          <p:nvPicPr>
            <p:cNvPr id="44" name="Picture 43">
              <a:extLst>
                <a:ext uri="{FF2B5EF4-FFF2-40B4-BE49-F238E27FC236}">
                  <a16:creationId xmlns="" xmlns:a16="http://schemas.microsoft.com/office/drawing/2014/main" id="{7B4FC9D9-CE9E-45E5-92B3-75B0DA1CB50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25043" y="2667312"/>
              <a:ext cx="235916" cy="240699"/>
            </a:xfrm>
            <a:prstGeom prst="rect">
              <a:avLst/>
            </a:prstGeom>
          </p:spPr>
        </p:pic>
        <p:pic>
          <p:nvPicPr>
            <p:cNvPr id="45" name="Picture 44">
              <a:extLst>
                <a:ext uri="{FF2B5EF4-FFF2-40B4-BE49-F238E27FC236}">
                  <a16:creationId xmlns="" xmlns:a16="http://schemas.microsoft.com/office/drawing/2014/main" id="{AAA2267B-759E-48F2-9DBA-18F411323BA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592294" y="2908011"/>
              <a:ext cx="235916" cy="240699"/>
            </a:xfrm>
            <a:prstGeom prst="rect">
              <a:avLst/>
            </a:prstGeom>
          </p:spPr>
        </p:pic>
        <p:pic>
          <p:nvPicPr>
            <p:cNvPr id="46" name="Picture 45">
              <a:extLst>
                <a:ext uri="{FF2B5EF4-FFF2-40B4-BE49-F238E27FC236}">
                  <a16:creationId xmlns="" xmlns:a16="http://schemas.microsoft.com/office/drawing/2014/main" id="{E2CA4832-EFC6-46B4-AA95-3147C1A01D1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825043" y="2908011"/>
              <a:ext cx="235916" cy="240699"/>
            </a:xfrm>
            <a:prstGeom prst="rect">
              <a:avLst/>
            </a:prstGeom>
          </p:spPr>
        </p:pic>
        <p:pic>
          <p:nvPicPr>
            <p:cNvPr id="47" name="Picture 46">
              <a:extLst>
                <a:ext uri="{FF2B5EF4-FFF2-40B4-BE49-F238E27FC236}">
                  <a16:creationId xmlns="" xmlns:a16="http://schemas.microsoft.com/office/drawing/2014/main" id="{43040311-D6BE-4F8C-AFC8-A38CDE4B009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121759" y="2667025"/>
              <a:ext cx="235916" cy="240699"/>
            </a:xfrm>
            <a:prstGeom prst="rect">
              <a:avLst/>
            </a:prstGeom>
          </p:spPr>
        </p:pic>
        <p:pic>
          <p:nvPicPr>
            <p:cNvPr id="48" name="Picture 47">
              <a:extLst>
                <a:ext uri="{FF2B5EF4-FFF2-40B4-BE49-F238E27FC236}">
                  <a16:creationId xmlns="" xmlns:a16="http://schemas.microsoft.com/office/drawing/2014/main" id="{0838F0C0-51B2-48E5-AF8B-F649D333F90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354507" y="2667025"/>
              <a:ext cx="235916" cy="240699"/>
            </a:xfrm>
            <a:prstGeom prst="rect">
              <a:avLst/>
            </a:prstGeom>
          </p:spPr>
        </p:pic>
        <p:pic>
          <p:nvPicPr>
            <p:cNvPr id="49" name="Picture 48">
              <a:extLst>
                <a:ext uri="{FF2B5EF4-FFF2-40B4-BE49-F238E27FC236}">
                  <a16:creationId xmlns="" xmlns:a16="http://schemas.microsoft.com/office/drawing/2014/main" id="{E3EF46EA-36D3-4B5C-BE0B-0A7DAF6696C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121759" y="2907724"/>
              <a:ext cx="235916" cy="240699"/>
            </a:xfrm>
            <a:prstGeom prst="rect">
              <a:avLst/>
            </a:prstGeom>
          </p:spPr>
        </p:pic>
        <p:pic>
          <p:nvPicPr>
            <p:cNvPr id="50" name="Picture 49">
              <a:extLst>
                <a:ext uri="{FF2B5EF4-FFF2-40B4-BE49-F238E27FC236}">
                  <a16:creationId xmlns="" xmlns:a16="http://schemas.microsoft.com/office/drawing/2014/main" id="{0657C025-FCCC-4D18-A840-13FC0F29C1F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354507" y="2907724"/>
              <a:ext cx="235916" cy="240699"/>
            </a:xfrm>
            <a:prstGeom prst="rect">
              <a:avLst/>
            </a:prstGeom>
          </p:spPr>
        </p:pic>
        <p:pic>
          <p:nvPicPr>
            <p:cNvPr id="51" name="Picture 50">
              <a:extLst>
                <a:ext uri="{FF2B5EF4-FFF2-40B4-BE49-F238E27FC236}">
                  <a16:creationId xmlns="" xmlns:a16="http://schemas.microsoft.com/office/drawing/2014/main" id="{A11EA4E7-59EA-455D-9415-525AB9CEE9C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47238" y="2675773"/>
              <a:ext cx="235916" cy="240699"/>
            </a:xfrm>
            <a:prstGeom prst="rect">
              <a:avLst/>
            </a:prstGeom>
          </p:spPr>
        </p:pic>
        <p:pic>
          <p:nvPicPr>
            <p:cNvPr id="52" name="Picture 51">
              <a:extLst>
                <a:ext uri="{FF2B5EF4-FFF2-40B4-BE49-F238E27FC236}">
                  <a16:creationId xmlns="" xmlns:a16="http://schemas.microsoft.com/office/drawing/2014/main" id="{026AC32B-3C3E-4EAF-989B-43127B7B893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79987" y="2675773"/>
              <a:ext cx="235916" cy="240699"/>
            </a:xfrm>
            <a:prstGeom prst="rect">
              <a:avLst/>
            </a:prstGeom>
          </p:spPr>
        </p:pic>
        <p:pic>
          <p:nvPicPr>
            <p:cNvPr id="53" name="Picture 52">
              <a:extLst>
                <a:ext uri="{FF2B5EF4-FFF2-40B4-BE49-F238E27FC236}">
                  <a16:creationId xmlns="" xmlns:a16="http://schemas.microsoft.com/office/drawing/2014/main" id="{44A8E19C-B2E7-4C88-824B-165ECA41B17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47238" y="2916472"/>
              <a:ext cx="235916" cy="240699"/>
            </a:xfrm>
            <a:prstGeom prst="rect">
              <a:avLst/>
            </a:prstGeom>
          </p:spPr>
        </p:pic>
        <p:pic>
          <p:nvPicPr>
            <p:cNvPr id="54" name="Picture 53">
              <a:extLst>
                <a:ext uri="{FF2B5EF4-FFF2-40B4-BE49-F238E27FC236}">
                  <a16:creationId xmlns="" xmlns:a16="http://schemas.microsoft.com/office/drawing/2014/main" id="{9AC7264C-E598-47B4-B5CC-9E250C222EC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879987" y="2916472"/>
              <a:ext cx="235916" cy="240699"/>
            </a:xfrm>
            <a:prstGeom prst="rect">
              <a:avLst/>
            </a:prstGeom>
          </p:spPr>
        </p:pic>
        <p:pic>
          <p:nvPicPr>
            <p:cNvPr id="55" name="Picture 54">
              <a:extLst>
                <a:ext uri="{FF2B5EF4-FFF2-40B4-BE49-F238E27FC236}">
                  <a16:creationId xmlns="" xmlns:a16="http://schemas.microsoft.com/office/drawing/2014/main" id="{ED608DC6-C9F1-4B80-8B31-7C3D89F0EA8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168624" y="2674120"/>
              <a:ext cx="235916" cy="240699"/>
            </a:xfrm>
            <a:prstGeom prst="rect">
              <a:avLst/>
            </a:prstGeom>
          </p:spPr>
        </p:pic>
        <p:pic>
          <p:nvPicPr>
            <p:cNvPr id="56" name="Picture 55">
              <a:extLst>
                <a:ext uri="{FF2B5EF4-FFF2-40B4-BE49-F238E27FC236}">
                  <a16:creationId xmlns="" xmlns:a16="http://schemas.microsoft.com/office/drawing/2014/main" id="{FCAC50E4-1B10-4E4C-AC12-EAC3988005A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401374" y="2674120"/>
              <a:ext cx="235916" cy="240699"/>
            </a:xfrm>
            <a:prstGeom prst="rect">
              <a:avLst/>
            </a:prstGeom>
          </p:spPr>
        </p:pic>
        <p:pic>
          <p:nvPicPr>
            <p:cNvPr id="57" name="Picture 56">
              <a:extLst>
                <a:ext uri="{FF2B5EF4-FFF2-40B4-BE49-F238E27FC236}">
                  <a16:creationId xmlns="" xmlns:a16="http://schemas.microsoft.com/office/drawing/2014/main" id="{BAD801B8-4864-4A07-8BE8-478425C34AE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168624" y="2914819"/>
              <a:ext cx="235916" cy="240699"/>
            </a:xfrm>
            <a:prstGeom prst="rect">
              <a:avLst/>
            </a:prstGeom>
          </p:spPr>
        </p:pic>
        <p:pic>
          <p:nvPicPr>
            <p:cNvPr id="58" name="Picture 57">
              <a:extLst>
                <a:ext uri="{FF2B5EF4-FFF2-40B4-BE49-F238E27FC236}">
                  <a16:creationId xmlns="" xmlns:a16="http://schemas.microsoft.com/office/drawing/2014/main" id="{06B4AC31-2024-4273-9BEE-9196FD55E71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401374" y="2914819"/>
              <a:ext cx="235916" cy="240699"/>
            </a:xfrm>
            <a:prstGeom prst="rect">
              <a:avLst/>
            </a:prstGeom>
          </p:spPr>
        </p:pic>
        <p:pic>
          <p:nvPicPr>
            <p:cNvPr id="59" name="Picture 58">
              <a:extLst>
                <a:ext uri="{FF2B5EF4-FFF2-40B4-BE49-F238E27FC236}">
                  <a16:creationId xmlns="" xmlns:a16="http://schemas.microsoft.com/office/drawing/2014/main" id="{35BD5E67-DD0E-4829-8E84-494A3196BBA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97134" y="2674978"/>
              <a:ext cx="235916" cy="240699"/>
            </a:xfrm>
            <a:prstGeom prst="rect">
              <a:avLst/>
            </a:prstGeom>
          </p:spPr>
        </p:pic>
        <p:pic>
          <p:nvPicPr>
            <p:cNvPr id="60" name="Picture 59">
              <a:extLst>
                <a:ext uri="{FF2B5EF4-FFF2-40B4-BE49-F238E27FC236}">
                  <a16:creationId xmlns="" xmlns:a16="http://schemas.microsoft.com/office/drawing/2014/main" id="{A4099403-69D6-4F2A-ABB9-953DB780EC2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9883" y="2674978"/>
              <a:ext cx="235916" cy="240699"/>
            </a:xfrm>
            <a:prstGeom prst="rect">
              <a:avLst/>
            </a:prstGeom>
          </p:spPr>
        </p:pic>
        <p:pic>
          <p:nvPicPr>
            <p:cNvPr id="61" name="Picture 60">
              <a:extLst>
                <a:ext uri="{FF2B5EF4-FFF2-40B4-BE49-F238E27FC236}">
                  <a16:creationId xmlns="" xmlns:a16="http://schemas.microsoft.com/office/drawing/2014/main" id="{8C43B187-60BE-4EF6-921A-1A41A776863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97134" y="2915677"/>
              <a:ext cx="235916" cy="240699"/>
            </a:xfrm>
            <a:prstGeom prst="rect">
              <a:avLst/>
            </a:prstGeom>
          </p:spPr>
        </p:pic>
        <p:pic>
          <p:nvPicPr>
            <p:cNvPr id="62" name="Picture 61">
              <a:extLst>
                <a:ext uri="{FF2B5EF4-FFF2-40B4-BE49-F238E27FC236}">
                  <a16:creationId xmlns="" xmlns:a16="http://schemas.microsoft.com/office/drawing/2014/main" id="{CFF3E0E5-D4B4-4B09-9820-BD5808BB35C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929883" y="2915677"/>
              <a:ext cx="235916" cy="240699"/>
            </a:xfrm>
            <a:prstGeom prst="rect">
              <a:avLst/>
            </a:prstGeom>
          </p:spPr>
        </p:pic>
        <p:pic>
          <p:nvPicPr>
            <p:cNvPr id="63" name="Picture 62">
              <a:extLst>
                <a:ext uri="{FF2B5EF4-FFF2-40B4-BE49-F238E27FC236}">
                  <a16:creationId xmlns="" xmlns:a16="http://schemas.microsoft.com/office/drawing/2014/main" id="{287939FB-ABD8-4351-8E05-FD2063654B0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25643" y="2673822"/>
              <a:ext cx="235916" cy="240699"/>
            </a:xfrm>
            <a:prstGeom prst="rect">
              <a:avLst/>
            </a:prstGeom>
          </p:spPr>
        </p:pic>
        <p:pic>
          <p:nvPicPr>
            <p:cNvPr id="64" name="Picture 63">
              <a:extLst>
                <a:ext uri="{FF2B5EF4-FFF2-40B4-BE49-F238E27FC236}">
                  <a16:creationId xmlns="" xmlns:a16="http://schemas.microsoft.com/office/drawing/2014/main" id="{F25A03DD-02C4-4F7F-8775-FA1D9753B1B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458392" y="2673822"/>
              <a:ext cx="235916" cy="240699"/>
            </a:xfrm>
            <a:prstGeom prst="rect">
              <a:avLst/>
            </a:prstGeom>
          </p:spPr>
        </p:pic>
        <p:pic>
          <p:nvPicPr>
            <p:cNvPr id="65" name="Picture 64">
              <a:extLst>
                <a:ext uri="{FF2B5EF4-FFF2-40B4-BE49-F238E27FC236}">
                  <a16:creationId xmlns="" xmlns:a16="http://schemas.microsoft.com/office/drawing/2014/main" id="{D2CE6589-D67B-4BC9-A97A-0F1BC4094ED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225643" y="2914522"/>
              <a:ext cx="235916" cy="240699"/>
            </a:xfrm>
            <a:prstGeom prst="rect">
              <a:avLst/>
            </a:prstGeom>
          </p:spPr>
        </p:pic>
        <p:pic>
          <p:nvPicPr>
            <p:cNvPr id="66" name="Picture 65">
              <a:extLst>
                <a:ext uri="{FF2B5EF4-FFF2-40B4-BE49-F238E27FC236}">
                  <a16:creationId xmlns="" xmlns:a16="http://schemas.microsoft.com/office/drawing/2014/main" id="{8DE22797-99AE-417B-B976-03B015BAFFA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458392" y="2914522"/>
              <a:ext cx="235916" cy="240699"/>
            </a:xfrm>
            <a:prstGeom prst="rect">
              <a:avLst/>
            </a:prstGeom>
          </p:spPr>
        </p:pic>
        <p:pic>
          <p:nvPicPr>
            <p:cNvPr id="67" name="Picture 66">
              <a:extLst>
                <a:ext uri="{FF2B5EF4-FFF2-40B4-BE49-F238E27FC236}">
                  <a16:creationId xmlns="" xmlns:a16="http://schemas.microsoft.com/office/drawing/2014/main" id="{205029A1-0C05-400F-8157-179141133C7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46959" y="2673822"/>
              <a:ext cx="235916" cy="240699"/>
            </a:xfrm>
            <a:prstGeom prst="rect">
              <a:avLst/>
            </a:prstGeom>
          </p:spPr>
        </p:pic>
        <p:pic>
          <p:nvPicPr>
            <p:cNvPr id="68" name="Picture 67">
              <a:extLst>
                <a:ext uri="{FF2B5EF4-FFF2-40B4-BE49-F238E27FC236}">
                  <a16:creationId xmlns="" xmlns:a16="http://schemas.microsoft.com/office/drawing/2014/main" id="{12C7C80F-E7A0-4EFA-8843-8359BCFE4B2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979708" y="2673822"/>
              <a:ext cx="235916" cy="240699"/>
            </a:xfrm>
            <a:prstGeom prst="rect">
              <a:avLst/>
            </a:prstGeom>
          </p:spPr>
        </p:pic>
        <p:pic>
          <p:nvPicPr>
            <p:cNvPr id="69" name="Picture 68">
              <a:extLst>
                <a:ext uri="{FF2B5EF4-FFF2-40B4-BE49-F238E27FC236}">
                  <a16:creationId xmlns="" xmlns:a16="http://schemas.microsoft.com/office/drawing/2014/main" id="{062444B4-2033-441A-B613-5D08236FD68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746959" y="2914522"/>
              <a:ext cx="235916" cy="240699"/>
            </a:xfrm>
            <a:prstGeom prst="rect">
              <a:avLst/>
            </a:prstGeom>
          </p:spPr>
        </p:pic>
        <p:pic>
          <p:nvPicPr>
            <p:cNvPr id="70" name="Picture 69">
              <a:extLst>
                <a:ext uri="{FF2B5EF4-FFF2-40B4-BE49-F238E27FC236}">
                  <a16:creationId xmlns="" xmlns:a16="http://schemas.microsoft.com/office/drawing/2014/main" id="{17AACAA5-F9C2-4D35-8048-ECCB3A0F72A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979708" y="2914522"/>
              <a:ext cx="235916" cy="240699"/>
            </a:xfrm>
            <a:prstGeom prst="rect">
              <a:avLst/>
            </a:prstGeom>
          </p:spPr>
        </p:pic>
      </p:grpSp>
      <p:grpSp>
        <p:nvGrpSpPr>
          <p:cNvPr id="71" name="Group 70">
            <a:extLst>
              <a:ext uri="{FF2B5EF4-FFF2-40B4-BE49-F238E27FC236}">
                <a16:creationId xmlns="" xmlns:a16="http://schemas.microsoft.com/office/drawing/2014/main" id="{33BA95B8-692F-4AF3-AC33-14EE7145A115}"/>
              </a:ext>
            </a:extLst>
          </p:cNvPr>
          <p:cNvGrpSpPr/>
          <p:nvPr/>
        </p:nvGrpSpPr>
        <p:grpSpPr>
          <a:xfrm>
            <a:off x="703624" y="1401609"/>
            <a:ext cx="11007729" cy="273950"/>
            <a:chOff x="-2783093" y="4097352"/>
            <a:chExt cx="14454313" cy="383222"/>
          </a:xfrm>
        </p:grpSpPr>
        <p:sp>
          <p:nvSpPr>
            <p:cNvPr id="72" name="Freeform 1931">
              <a:extLst>
                <a:ext uri="{FF2B5EF4-FFF2-40B4-BE49-F238E27FC236}">
                  <a16:creationId xmlns="" xmlns:a16="http://schemas.microsoft.com/office/drawing/2014/main" id="{83FA6899-1D22-4CD8-B06A-921867D3E947}"/>
                </a:ext>
              </a:extLst>
            </p:cNvPr>
            <p:cNvSpPr>
              <a:spLocks/>
            </p:cNvSpPr>
            <p:nvPr/>
          </p:nvSpPr>
          <p:spPr bwMode="auto">
            <a:xfrm>
              <a:off x="-2783093" y="4097352"/>
              <a:ext cx="14454313" cy="383222"/>
            </a:xfrm>
            <a:prstGeom prst="roundRect">
              <a:avLst>
                <a:gd name="adj" fmla="val 7590"/>
              </a:avLst>
            </a:prstGeom>
            <a:solidFill>
              <a:schemeClr val="bg2">
                <a:lumMod val="75000"/>
              </a:schemeClr>
            </a:solidFill>
            <a:ln w="19050" cap="flat">
              <a:solidFill>
                <a:schemeClr val="bg1"/>
              </a:solidFill>
              <a:prstDash val="solid"/>
              <a:miter lim="800000"/>
              <a:headEnd type="none" w="med" len="med"/>
              <a:tailEnd type="none" w="med" len="med"/>
            </a:ln>
            <a:effectLst>
              <a:outerShdw blurRad="63500" sx="102000" sy="102000" algn="ctr" rotWithShape="0">
                <a:prstClr val="black">
                  <a:alpha val="40000"/>
                </a:prstClr>
              </a:outerShdw>
            </a:effectLst>
          </p:spPr>
          <p:txBody>
            <a:bodyPr vert="horz" lIns="0" tIns="0" rIns="0" bIns="9144" anchor="b" anchorCtr="0"/>
            <a:lstStyle/>
            <a:p>
              <a:pPr algn="ctr"/>
              <a:r>
                <a:rPr lang="en-US" sz="1400" b="1" dirty="0">
                  <a:solidFill>
                    <a:schemeClr val="bg1"/>
                  </a:solidFill>
                </a:rPr>
                <a:t>Cache</a:t>
              </a:r>
            </a:p>
          </p:txBody>
        </p:sp>
        <p:sp>
          <p:nvSpPr>
            <p:cNvPr id="73" name="Freeform 1931">
              <a:extLst>
                <a:ext uri="{FF2B5EF4-FFF2-40B4-BE49-F238E27FC236}">
                  <a16:creationId xmlns="" xmlns:a16="http://schemas.microsoft.com/office/drawing/2014/main" id="{7A4D3BDC-472C-4CDF-B151-B926EA933843}"/>
                </a:ext>
              </a:extLst>
            </p:cNvPr>
            <p:cNvSpPr>
              <a:spLocks/>
            </p:cNvSpPr>
            <p:nvPr/>
          </p:nvSpPr>
          <p:spPr bwMode="auto">
            <a:xfrm>
              <a:off x="503797" y="4192970"/>
              <a:ext cx="1463316" cy="188240"/>
            </a:xfrm>
            <a:prstGeom prst="roundRect">
              <a:avLst>
                <a:gd name="adj" fmla="val 7223"/>
              </a:avLst>
            </a:prstGeom>
            <a:solidFill>
              <a:schemeClr val="bg2">
                <a:lumMod val="50000"/>
              </a:schemeClr>
            </a:solidFill>
            <a:ln w="12700" cap="flat">
              <a:solidFill>
                <a:schemeClr val="accent1">
                  <a:lumMod val="20000"/>
                  <a:lumOff val="80000"/>
                </a:schemeClr>
              </a:solidFill>
              <a:prstDash val="sysDash"/>
              <a:miter lim="800000"/>
              <a:headEnd type="none" w="med" len="med"/>
              <a:tailEnd type="none" w="med" len="med"/>
            </a:ln>
            <a:effectLst>
              <a:outerShdw blurRad="63500" sx="102000" sy="102000" algn="ctr" rotWithShape="0">
                <a:prstClr val="black">
                  <a:alpha val="40000"/>
                </a:prstClr>
              </a:outerShdw>
            </a:effectLst>
          </p:spPr>
          <p:txBody>
            <a:bodyPr lIns="0" tIns="9144" rIns="0" bIns="0" anchor="ctr" anchorCtr="0"/>
            <a:lstStyle/>
            <a:p>
              <a:pPr algn="ctr"/>
              <a:r>
                <a:rPr lang="en-US" sz="1000" b="1" dirty="0">
                  <a:solidFill>
                    <a:schemeClr val="bg1"/>
                  </a:solidFill>
                </a:rPr>
                <a:t>Couchbase</a:t>
              </a:r>
            </a:p>
          </p:txBody>
        </p:sp>
        <p:sp>
          <p:nvSpPr>
            <p:cNvPr id="74" name="Freeform 1931">
              <a:extLst>
                <a:ext uri="{FF2B5EF4-FFF2-40B4-BE49-F238E27FC236}">
                  <a16:creationId xmlns="" xmlns:a16="http://schemas.microsoft.com/office/drawing/2014/main" id="{366AF1E8-6337-4D9D-B034-3B11A8D5CDBE}"/>
                </a:ext>
              </a:extLst>
            </p:cNvPr>
            <p:cNvSpPr>
              <a:spLocks/>
            </p:cNvSpPr>
            <p:nvPr/>
          </p:nvSpPr>
          <p:spPr bwMode="auto">
            <a:xfrm>
              <a:off x="2176388" y="4192970"/>
              <a:ext cx="1463316" cy="188240"/>
            </a:xfrm>
            <a:prstGeom prst="roundRect">
              <a:avLst>
                <a:gd name="adj" fmla="val 7223"/>
              </a:avLst>
            </a:prstGeom>
            <a:solidFill>
              <a:schemeClr val="bg2">
                <a:lumMod val="50000"/>
              </a:schemeClr>
            </a:solidFill>
            <a:ln w="12700" cap="flat">
              <a:solidFill>
                <a:schemeClr val="accent1">
                  <a:lumMod val="20000"/>
                  <a:lumOff val="80000"/>
                </a:schemeClr>
              </a:solidFill>
              <a:prstDash val="sysDash"/>
              <a:miter lim="800000"/>
              <a:headEnd type="none" w="med" len="med"/>
              <a:tailEnd type="none" w="med" len="med"/>
            </a:ln>
            <a:effectLst>
              <a:outerShdw blurRad="63500" sx="102000" sy="102000" algn="ctr" rotWithShape="0">
                <a:prstClr val="black">
                  <a:alpha val="40000"/>
                </a:prstClr>
              </a:outerShdw>
            </a:effectLst>
          </p:spPr>
          <p:txBody>
            <a:bodyPr lIns="0" tIns="9144" rIns="0" bIns="0" anchor="ctr" anchorCtr="0"/>
            <a:lstStyle/>
            <a:p>
              <a:pPr algn="ctr"/>
              <a:r>
                <a:rPr lang="en-US" sz="1000" b="1" dirty="0">
                  <a:solidFill>
                    <a:schemeClr val="bg1"/>
                  </a:solidFill>
                </a:rPr>
                <a:t>Couchbase</a:t>
              </a:r>
            </a:p>
          </p:txBody>
        </p:sp>
        <p:sp>
          <p:nvSpPr>
            <p:cNvPr id="75" name="Freeform 1931">
              <a:extLst>
                <a:ext uri="{FF2B5EF4-FFF2-40B4-BE49-F238E27FC236}">
                  <a16:creationId xmlns="" xmlns:a16="http://schemas.microsoft.com/office/drawing/2014/main" id="{38176635-1061-4D60-AEDD-5DB3024EC55E}"/>
                </a:ext>
              </a:extLst>
            </p:cNvPr>
            <p:cNvSpPr>
              <a:spLocks/>
            </p:cNvSpPr>
            <p:nvPr/>
          </p:nvSpPr>
          <p:spPr bwMode="auto">
            <a:xfrm>
              <a:off x="5298254" y="4198758"/>
              <a:ext cx="1463316" cy="182453"/>
            </a:xfrm>
            <a:prstGeom prst="roundRect">
              <a:avLst>
                <a:gd name="adj" fmla="val 7223"/>
              </a:avLst>
            </a:prstGeom>
            <a:solidFill>
              <a:schemeClr val="bg2">
                <a:lumMod val="50000"/>
              </a:schemeClr>
            </a:solidFill>
            <a:ln w="12700" cap="flat">
              <a:solidFill>
                <a:schemeClr val="accent1">
                  <a:lumMod val="20000"/>
                  <a:lumOff val="80000"/>
                </a:schemeClr>
              </a:solidFill>
              <a:prstDash val="sysDash"/>
              <a:miter lim="800000"/>
              <a:headEnd type="none" w="med" len="med"/>
              <a:tailEnd type="none" w="med" len="med"/>
            </a:ln>
            <a:effectLst>
              <a:outerShdw blurRad="63500" sx="102000" sy="102000" algn="ctr" rotWithShape="0">
                <a:prstClr val="black">
                  <a:alpha val="40000"/>
                </a:prstClr>
              </a:outerShdw>
            </a:effectLst>
          </p:spPr>
          <p:txBody>
            <a:bodyPr lIns="0" tIns="9144" rIns="0" bIns="0" anchor="ctr" anchorCtr="0"/>
            <a:lstStyle/>
            <a:p>
              <a:pPr algn="ctr"/>
              <a:r>
                <a:rPr lang="en-US" sz="1000" b="1" dirty="0">
                  <a:solidFill>
                    <a:schemeClr val="bg1"/>
                  </a:solidFill>
                </a:rPr>
                <a:t>Couchbase</a:t>
              </a:r>
            </a:p>
          </p:txBody>
        </p:sp>
        <p:sp>
          <p:nvSpPr>
            <p:cNvPr id="76" name="Freeform 1931">
              <a:extLst>
                <a:ext uri="{FF2B5EF4-FFF2-40B4-BE49-F238E27FC236}">
                  <a16:creationId xmlns="" xmlns:a16="http://schemas.microsoft.com/office/drawing/2014/main" id="{53AB4BFA-40DC-4425-A2B7-7CC244F29B93}"/>
                </a:ext>
              </a:extLst>
            </p:cNvPr>
            <p:cNvSpPr>
              <a:spLocks/>
            </p:cNvSpPr>
            <p:nvPr/>
          </p:nvSpPr>
          <p:spPr bwMode="auto">
            <a:xfrm>
              <a:off x="6958693" y="4190978"/>
              <a:ext cx="1463316" cy="182453"/>
            </a:xfrm>
            <a:prstGeom prst="roundRect">
              <a:avLst>
                <a:gd name="adj" fmla="val 7223"/>
              </a:avLst>
            </a:prstGeom>
            <a:solidFill>
              <a:schemeClr val="bg2">
                <a:lumMod val="50000"/>
              </a:schemeClr>
            </a:solidFill>
            <a:ln w="12700" cap="flat">
              <a:solidFill>
                <a:schemeClr val="accent1">
                  <a:lumMod val="20000"/>
                  <a:lumOff val="80000"/>
                </a:schemeClr>
              </a:solidFill>
              <a:prstDash val="sysDash"/>
              <a:miter lim="800000"/>
              <a:headEnd type="none" w="med" len="med"/>
              <a:tailEnd type="none" w="med" len="med"/>
            </a:ln>
            <a:effectLst>
              <a:outerShdw blurRad="63500" sx="102000" sy="102000" algn="ctr" rotWithShape="0">
                <a:prstClr val="black">
                  <a:alpha val="40000"/>
                </a:prstClr>
              </a:outerShdw>
            </a:effectLst>
          </p:spPr>
          <p:txBody>
            <a:bodyPr lIns="0" tIns="9144" rIns="0" bIns="0" anchor="ctr" anchorCtr="0"/>
            <a:lstStyle/>
            <a:p>
              <a:pPr algn="ctr"/>
              <a:r>
                <a:rPr lang="en-US" sz="1000" b="1" dirty="0">
                  <a:solidFill>
                    <a:schemeClr val="bg1"/>
                  </a:solidFill>
                </a:rPr>
                <a:t>Couchbase</a:t>
              </a:r>
            </a:p>
          </p:txBody>
        </p:sp>
      </p:grpSp>
      <p:grpSp>
        <p:nvGrpSpPr>
          <p:cNvPr id="77" name="Group 76">
            <a:extLst>
              <a:ext uri="{FF2B5EF4-FFF2-40B4-BE49-F238E27FC236}">
                <a16:creationId xmlns="" xmlns:a16="http://schemas.microsoft.com/office/drawing/2014/main" id="{5510659D-E87C-4930-88F0-60E3E6F15586}"/>
              </a:ext>
            </a:extLst>
          </p:cNvPr>
          <p:cNvGrpSpPr/>
          <p:nvPr/>
        </p:nvGrpSpPr>
        <p:grpSpPr>
          <a:xfrm>
            <a:off x="9212457" y="1741626"/>
            <a:ext cx="2541792" cy="1806647"/>
            <a:chOff x="9303463" y="1850408"/>
            <a:chExt cx="2541792" cy="1806647"/>
          </a:xfrm>
        </p:grpSpPr>
        <p:grpSp>
          <p:nvGrpSpPr>
            <p:cNvPr id="78" name="Group 77">
              <a:extLst>
                <a:ext uri="{FF2B5EF4-FFF2-40B4-BE49-F238E27FC236}">
                  <a16:creationId xmlns="" xmlns:a16="http://schemas.microsoft.com/office/drawing/2014/main" id="{F468DCE7-A7AF-4E2C-A5BF-1E5E7CA0541C}"/>
                </a:ext>
              </a:extLst>
            </p:cNvPr>
            <p:cNvGrpSpPr/>
            <p:nvPr/>
          </p:nvGrpSpPr>
          <p:grpSpPr>
            <a:xfrm>
              <a:off x="11043300" y="1852470"/>
              <a:ext cx="681664" cy="637412"/>
              <a:chOff x="6739315" y="1887765"/>
              <a:chExt cx="447221" cy="609600"/>
            </a:xfrm>
          </p:grpSpPr>
          <p:sp>
            <p:nvSpPr>
              <p:cNvPr id="112" name="Rectangle 111">
                <a:extLst>
                  <a:ext uri="{FF2B5EF4-FFF2-40B4-BE49-F238E27FC236}">
                    <a16:creationId xmlns="" xmlns:a16="http://schemas.microsoft.com/office/drawing/2014/main" id="{735EDABE-EB1B-495F-9A1B-FC27AA4F7C31}"/>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13" name="Picture 112">
                <a:extLst>
                  <a:ext uri="{FF2B5EF4-FFF2-40B4-BE49-F238E27FC236}">
                    <a16:creationId xmlns="" xmlns:a16="http://schemas.microsoft.com/office/drawing/2014/main" id="{D9BD2C33-28F3-4AB9-8269-CBB8E422199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79" name="Group 78">
              <a:extLst>
                <a:ext uri="{FF2B5EF4-FFF2-40B4-BE49-F238E27FC236}">
                  <a16:creationId xmlns="" xmlns:a16="http://schemas.microsoft.com/office/drawing/2014/main" id="{A54658EC-3DD5-4590-93D0-9C62EB0DBE83}"/>
                </a:ext>
              </a:extLst>
            </p:cNvPr>
            <p:cNvGrpSpPr/>
            <p:nvPr/>
          </p:nvGrpSpPr>
          <p:grpSpPr>
            <a:xfrm>
              <a:off x="11163591" y="2417950"/>
              <a:ext cx="681664" cy="597053"/>
              <a:chOff x="6739315" y="1887765"/>
              <a:chExt cx="447221" cy="609600"/>
            </a:xfrm>
          </p:grpSpPr>
          <p:sp>
            <p:nvSpPr>
              <p:cNvPr id="110" name="Rectangle 109">
                <a:extLst>
                  <a:ext uri="{FF2B5EF4-FFF2-40B4-BE49-F238E27FC236}">
                    <a16:creationId xmlns="" xmlns:a16="http://schemas.microsoft.com/office/drawing/2014/main" id="{C98AE924-CC78-4B92-9852-3DD504AFC23E}"/>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11" name="Picture 110">
                <a:extLst>
                  <a:ext uri="{FF2B5EF4-FFF2-40B4-BE49-F238E27FC236}">
                    <a16:creationId xmlns="" xmlns:a16="http://schemas.microsoft.com/office/drawing/2014/main" id="{953C97A8-B8AF-4470-B252-DF9FC66EFAD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0" name="Group 79">
              <a:extLst>
                <a:ext uri="{FF2B5EF4-FFF2-40B4-BE49-F238E27FC236}">
                  <a16:creationId xmlns="" xmlns:a16="http://schemas.microsoft.com/office/drawing/2014/main" id="{37F03000-FAAF-490A-BAA6-1DADA7EC8DA6}"/>
                </a:ext>
              </a:extLst>
            </p:cNvPr>
            <p:cNvGrpSpPr/>
            <p:nvPr/>
          </p:nvGrpSpPr>
          <p:grpSpPr>
            <a:xfrm>
              <a:off x="9358970" y="1852661"/>
              <a:ext cx="681664" cy="638266"/>
              <a:chOff x="6739315" y="1887765"/>
              <a:chExt cx="447221" cy="609600"/>
            </a:xfrm>
          </p:grpSpPr>
          <p:sp>
            <p:nvSpPr>
              <p:cNvPr id="108" name="Rectangle 107">
                <a:extLst>
                  <a:ext uri="{FF2B5EF4-FFF2-40B4-BE49-F238E27FC236}">
                    <a16:creationId xmlns="" xmlns:a16="http://schemas.microsoft.com/office/drawing/2014/main" id="{7B5F9FEE-8CC7-448F-93CE-388AA4210F4B}"/>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09" name="Picture 108">
                <a:extLst>
                  <a:ext uri="{FF2B5EF4-FFF2-40B4-BE49-F238E27FC236}">
                    <a16:creationId xmlns="" xmlns:a16="http://schemas.microsoft.com/office/drawing/2014/main" id="{087E7A4B-0BC0-44FD-936E-1BE22275306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1" name="Group 80">
              <a:extLst>
                <a:ext uri="{FF2B5EF4-FFF2-40B4-BE49-F238E27FC236}">
                  <a16:creationId xmlns="" xmlns:a16="http://schemas.microsoft.com/office/drawing/2014/main" id="{0991E6D0-C38A-4DB8-8CBD-25302C0B6B92}"/>
                </a:ext>
              </a:extLst>
            </p:cNvPr>
            <p:cNvGrpSpPr/>
            <p:nvPr/>
          </p:nvGrpSpPr>
          <p:grpSpPr>
            <a:xfrm>
              <a:off x="9919761" y="1850408"/>
              <a:ext cx="681664" cy="628150"/>
              <a:chOff x="6739315" y="1887765"/>
              <a:chExt cx="447221" cy="609600"/>
            </a:xfrm>
          </p:grpSpPr>
          <p:sp>
            <p:nvSpPr>
              <p:cNvPr id="106" name="Rectangle 105">
                <a:extLst>
                  <a:ext uri="{FF2B5EF4-FFF2-40B4-BE49-F238E27FC236}">
                    <a16:creationId xmlns="" xmlns:a16="http://schemas.microsoft.com/office/drawing/2014/main" id="{A5F047CB-BCD8-4420-AA51-AEFB7BC7F58B}"/>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07" name="Picture 106">
                <a:extLst>
                  <a:ext uri="{FF2B5EF4-FFF2-40B4-BE49-F238E27FC236}">
                    <a16:creationId xmlns="" xmlns:a16="http://schemas.microsoft.com/office/drawing/2014/main" id="{279ECA4F-2A1F-4A45-9D34-309C51D8149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2" name="Group 81">
              <a:extLst>
                <a:ext uri="{FF2B5EF4-FFF2-40B4-BE49-F238E27FC236}">
                  <a16:creationId xmlns="" xmlns:a16="http://schemas.microsoft.com/office/drawing/2014/main" id="{88E94FC5-3A80-47E9-9F14-65D83A16043E}"/>
                </a:ext>
              </a:extLst>
            </p:cNvPr>
            <p:cNvGrpSpPr/>
            <p:nvPr/>
          </p:nvGrpSpPr>
          <p:grpSpPr>
            <a:xfrm>
              <a:off x="10480554" y="1852470"/>
              <a:ext cx="681664" cy="637412"/>
              <a:chOff x="6739315" y="1887765"/>
              <a:chExt cx="447221" cy="609600"/>
            </a:xfrm>
          </p:grpSpPr>
          <p:sp>
            <p:nvSpPr>
              <p:cNvPr id="104" name="Rectangle 103">
                <a:extLst>
                  <a:ext uri="{FF2B5EF4-FFF2-40B4-BE49-F238E27FC236}">
                    <a16:creationId xmlns="" xmlns:a16="http://schemas.microsoft.com/office/drawing/2014/main" id="{2BE406B1-5E87-48A1-872D-ED22E3B86FDA}"/>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05" name="Picture 104">
                <a:extLst>
                  <a:ext uri="{FF2B5EF4-FFF2-40B4-BE49-F238E27FC236}">
                    <a16:creationId xmlns="" xmlns:a16="http://schemas.microsoft.com/office/drawing/2014/main" id="{E47C3CD9-24A3-4A68-B61F-27A271CA777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3" name="Group 82">
              <a:extLst>
                <a:ext uri="{FF2B5EF4-FFF2-40B4-BE49-F238E27FC236}">
                  <a16:creationId xmlns="" xmlns:a16="http://schemas.microsoft.com/office/drawing/2014/main" id="{C7FE3DDA-31B9-4959-9904-FFF65EE1558C}"/>
                </a:ext>
              </a:extLst>
            </p:cNvPr>
            <p:cNvGrpSpPr/>
            <p:nvPr/>
          </p:nvGrpSpPr>
          <p:grpSpPr>
            <a:xfrm>
              <a:off x="9478682" y="2417950"/>
              <a:ext cx="681664" cy="597053"/>
              <a:chOff x="6739315" y="1887765"/>
              <a:chExt cx="447221" cy="609600"/>
            </a:xfrm>
          </p:grpSpPr>
          <p:sp>
            <p:nvSpPr>
              <p:cNvPr id="102" name="Rectangle 101">
                <a:extLst>
                  <a:ext uri="{FF2B5EF4-FFF2-40B4-BE49-F238E27FC236}">
                    <a16:creationId xmlns="" xmlns:a16="http://schemas.microsoft.com/office/drawing/2014/main" id="{FCCA3E76-C562-4FA6-A7E1-31532DA109C5}"/>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03" name="Picture 102">
                <a:extLst>
                  <a:ext uri="{FF2B5EF4-FFF2-40B4-BE49-F238E27FC236}">
                    <a16:creationId xmlns="" xmlns:a16="http://schemas.microsoft.com/office/drawing/2014/main" id="{2ADD72A8-6DE2-4DF3-B8D5-4396513E423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4" name="Group 83">
              <a:extLst>
                <a:ext uri="{FF2B5EF4-FFF2-40B4-BE49-F238E27FC236}">
                  <a16:creationId xmlns="" xmlns:a16="http://schemas.microsoft.com/office/drawing/2014/main" id="{611089AB-C0FF-4FE5-B895-44C3160B7F4E}"/>
                </a:ext>
              </a:extLst>
            </p:cNvPr>
            <p:cNvGrpSpPr/>
            <p:nvPr/>
          </p:nvGrpSpPr>
          <p:grpSpPr>
            <a:xfrm>
              <a:off x="10040054" y="2417950"/>
              <a:ext cx="681664" cy="597053"/>
              <a:chOff x="6739315" y="1887765"/>
              <a:chExt cx="447221" cy="609600"/>
            </a:xfrm>
          </p:grpSpPr>
          <p:sp>
            <p:nvSpPr>
              <p:cNvPr id="100" name="Rectangle 99">
                <a:extLst>
                  <a:ext uri="{FF2B5EF4-FFF2-40B4-BE49-F238E27FC236}">
                    <a16:creationId xmlns="" xmlns:a16="http://schemas.microsoft.com/office/drawing/2014/main" id="{B8342630-5258-49B2-982E-222A69D0DEFB}"/>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01" name="Picture 100">
                <a:extLst>
                  <a:ext uri="{FF2B5EF4-FFF2-40B4-BE49-F238E27FC236}">
                    <a16:creationId xmlns="" xmlns:a16="http://schemas.microsoft.com/office/drawing/2014/main" id="{8CF8EF5B-BECF-4447-A29F-4B356506C56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5" name="Group 84">
              <a:extLst>
                <a:ext uri="{FF2B5EF4-FFF2-40B4-BE49-F238E27FC236}">
                  <a16:creationId xmlns="" xmlns:a16="http://schemas.microsoft.com/office/drawing/2014/main" id="{55F5C91A-C591-400B-9337-0635E30B9BA8}"/>
                </a:ext>
              </a:extLst>
            </p:cNvPr>
            <p:cNvGrpSpPr/>
            <p:nvPr/>
          </p:nvGrpSpPr>
          <p:grpSpPr>
            <a:xfrm>
              <a:off x="10600846" y="2417950"/>
              <a:ext cx="681664" cy="597053"/>
              <a:chOff x="6739315" y="1887765"/>
              <a:chExt cx="447221" cy="609600"/>
            </a:xfrm>
          </p:grpSpPr>
          <p:sp>
            <p:nvSpPr>
              <p:cNvPr id="98" name="Rectangle 97">
                <a:extLst>
                  <a:ext uri="{FF2B5EF4-FFF2-40B4-BE49-F238E27FC236}">
                    <a16:creationId xmlns="" xmlns:a16="http://schemas.microsoft.com/office/drawing/2014/main" id="{A1A235F1-AB2C-4C09-BC4E-A4914894D12E}"/>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99" name="Picture 98">
                <a:extLst>
                  <a:ext uri="{FF2B5EF4-FFF2-40B4-BE49-F238E27FC236}">
                    <a16:creationId xmlns="" xmlns:a16="http://schemas.microsoft.com/office/drawing/2014/main" id="{9B259649-92ED-4DD0-808F-A046350D1D1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6" name="Group 85">
              <a:extLst>
                <a:ext uri="{FF2B5EF4-FFF2-40B4-BE49-F238E27FC236}">
                  <a16:creationId xmlns="" xmlns:a16="http://schemas.microsoft.com/office/drawing/2014/main" id="{515DE9B9-5696-4474-99A9-77A645C910F4}"/>
                </a:ext>
              </a:extLst>
            </p:cNvPr>
            <p:cNvGrpSpPr/>
            <p:nvPr/>
          </p:nvGrpSpPr>
          <p:grpSpPr>
            <a:xfrm>
              <a:off x="10919428" y="2949569"/>
              <a:ext cx="653996" cy="706327"/>
              <a:chOff x="6739315" y="1887765"/>
              <a:chExt cx="447221" cy="609600"/>
            </a:xfrm>
          </p:grpSpPr>
          <p:sp>
            <p:nvSpPr>
              <p:cNvPr id="96" name="Rectangle 95">
                <a:extLst>
                  <a:ext uri="{FF2B5EF4-FFF2-40B4-BE49-F238E27FC236}">
                    <a16:creationId xmlns="" xmlns:a16="http://schemas.microsoft.com/office/drawing/2014/main" id="{E63DD7E7-9F77-432C-A1C2-0E12E00541AE}"/>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97" name="Picture 96">
                <a:extLst>
                  <a:ext uri="{FF2B5EF4-FFF2-40B4-BE49-F238E27FC236}">
                    <a16:creationId xmlns="" xmlns:a16="http://schemas.microsoft.com/office/drawing/2014/main" id="{DB621AAC-D5A5-4DAD-AE6E-062E4CE2A4C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7" name="Group 86">
              <a:extLst>
                <a:ext uri="{FF2B5EF4-FFF2-40B4-BE49-F238E27FC236}">
                  <a16:creationId xmlns="" xmlns:a16="http://schemas.microsoft.com/office/drawing/2014/main" id="{6C0164ED-6B8F-4930-B955-EF2711BE5A58}"/>
                </a:ext>
              </a:extLst>
            </p:cNvPr>
            <p:cNvGrpSpPr/>
            <p:nvPr/>
          </p:nvGrpSpPr>
          <p:grpSpPr>
            <a:xfrm>
              <a:off x="9303463" y="2949781"/>
              <a:ext cx="653996" cy="707274"/>
              <a:chOff x="6739315" y="1887765"/>
              <a:chExt cx="447221" cy="609600"/>
            </a:xfrm>
          </p:grpSpPr>
          <p:sp>
            <p:nvSpPr>
              <p:cNvPr id="94" name="Rectangle 93">
                <a:extLst>
                  <a:ext uri="{FF2B5EF4-FFF2-40B4-BE49-F238E27FC236}">
                    <a16:creationId xmlns="" xmlns:a16="http://schemas.microsoft.com/office/drawing/2014/main" id="{7469AFA6-B8C7-41A5-BE0D-93AB67925AAA}"/>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95" name="Picture 94">
                <a:extLst>
                  <a:ext uri="{FF2B5EF4-FFF2-40B4-BE49-F238E27FC236}">
                    <a16:creationId xmlns="" xmlns:a16="http://schemas.microsoft.com/office/drawing/2014/main" id="{CF9F75B2-9473-4C66-9391-CBD9C219BD0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8" name="Group 87">
              <a:extLst>
                <a:ext uri="{FF2B5EF4-FFF2-40B4-BE49-F238E27FC236}">
                  <a16:creationId xmlns="" xmlns:a16="http://schemas.microsoft.com/office/drawing/2014/main" id="{5E5217D7-0CF2-4803-B7A3-B78C7E399A3C}"/>
                </a:ext>
              </a:extLst>
            </p:cNvPr>
            <p:cNvGrpSpPr/>
            <p:nvPr/>
          </p:nvGrpSpPr>
          <p:grpSpPr>
            <a:xfrm>
              <a:off x="9841493" y="2947283"/>
              <a:ext cx="653996" cy="696065"/>
              <a:chOff x="6739315" y="1887765"/>
              <a:chExt cx="447221" cy="609600"/>
            </a:xfrm>
          </p:grpSpPr>
          <p:sp>
            <p:nvSpPr>
              <p:cNvPr id="92" name="Rectangle 91">
                <a:extLst>
                  <a:ext uri="{FF2B5EF4-FFF2-40B4-BE49-F238E27FC236}">
                    <a16:creationId xmlns="" xmlns:a16="http://schemas.microsoft.com/office/drawing/2014/main" id="{7BD43CC9-40F2-4525-BFB9-5430C7A5A0F1}"/>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93" name="Picture 92">
                <a:extLst>
                  <a:ext uri="{FF2B5EF4-FFF2-40B4-BE49-F238E27FC236}">
                    <a16:creationId xmlns="" xmlns:a16="http://schemas.microsoft.com/office/drawing/2014/main" id="{0A72B1DA-8E3C-43C5-B9E1-7507960E064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89" name="Group 88">
              <a:extLst>
                <a:ext uri="{FF2B5EF4-FFF2-40B4-BE49-F238E27FC236}">
                  <a16:creationId xmlns="" xmlns:a16="http://schemas.microsoft.com/office/drawing/2014/main" id="{091D63A3-168F-4B73-9ABF-DBE61C918E8E}"/>
                </a:ext>
              </a:extLst>
            </p:cNvPr>
            <p:cNvGrpSpPr/>
            <p:nvPr/>
          </p:nvGrpSpPr>
          <p:grpSpPr>
            <a:xfrm>
              <a:off x="10379523" y="2949569"/>
              <a:ext cx="653996" cy="706327"/>
              <a:chOff x="6739315" y="1887765"/>
              <a:chExt cx="447221" cy="609600"/>
            </a:xfrm>
          </p:grpSpPr>
          <p:sp>
            <p:nvSpPr>
              <p:cNvPr id="90" name="Rectangle 89">
                <a:extLst>
                  <a:ext uri="{FF2B5EF4-FFF2-40B4-BE49-F238E27FC236}">
                    <a16:creationId xmlns="" xmlns:a16="http://schemas.microsoft.com/office/drawing/2014/main" id="{6FC0AB9B-11F5-4E11-ACA2-8308F1F433F0}"/>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91" name="Picture 90">
                <a:extLst>
                  <a:ext uri="{FF2B5EF4-FFF2-40B4-BE49-F238E27FC236}">
                    <a16:creationId xmlns="" xmlns:a16="http://schemas.microsoft.com/office/drawing/2014/main" id="{D27FE24B-110A-485C-B267-1410AA563A0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grpSp>
        <p:nvGrpSpPr>
          <p:cNvPr id="114" name="Group 113">
            <a:extLst>
              <a:ext uri="{FF2B5EF4-FFF2-40B4-BE49-F238E27FC236}">
                <a16:creationId xmlns="" xmlns:a16="http://schemas.microsoft.com/office/drawing/2014/main" id="{6E7CF418-B435-4618-82B4-130F9FF73516}"/>
              </a:ext>
            </a:extLst>
          </p:cNvPr>
          <p:cNvGrpSpPr/>
          <p:nvPr/>
        </p:nvGrpSpPr>
        <p:grpSpPr>
          <a:xfrm>
            <a:off x="651842" y="1748892"/>
            <a:ext cx="1997625" cy="2081444"/>
            <a:chOff x="1107492" y="2912434"/>
            <a:chExt cx="1997625" cy="2081444"/>
          </a:xfrm>
        </p:grpSpPr>
        <p:sp>
          <p:nvSpPr>
            <p:cNvPr id="115" name="Rectangle 114">
              <a:extLst>
                <a:ext uri="{FF2B5EF4-FFF2-40B4-BE49-F238E27FC236}">
                  <a16:creationId xmlns="" xmlns:a16="http://schemas.microsoft.com/office/drawing/2014/main" id="{C6296797-9191-4447-860D-4DFEF45AAD01}"/>
                </a:ext>
              </a:extLst>
            </p:cNvPr>
            <p:cNvSpPr/>
            <p:nvPr/>
          </p:nvSpPr>
          <p:spPr>
            <a:xfrm>
              <a:off x="1117600" y="2912434"/>
              <a:ext cx="1987517" cy="2081444"/>
            </a:xfrm>
            <a:prstGeom prst="rect">
              <a:avLst/>
            </a:prstGeom>
            <a:solidFill>
              <a:schemeClr val="accent6">
                <a:lumMod val="75000"/>
              </a:schemeClr>
            </a:solidFill>
            <a:ln w="38100">
              <a:solidFill>
                <a:srgbClr val="4B9537"/>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400"/>
            </a:p>
          </p:txBody>
        </p:sp>
        <p:pic>
          <p:nvPicPr>
            <p:cNvPr id="116" name="Picture 115">
              <a:extLst>
                <a:ext uri="{FF2B5EF4-FFF2-40B4-BE49-F238E27FC236}">
                  <a16:creationId xmlns="" xmlns:a16="http://schemas.microsoft.com/office/drawing/2014/main" id="{52EB3625-45B7-4AE2-8830-CDC98D638A4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289214" y="4074474"/>
              <a:ext cx="1623783" cy="496877"/>
            </a:xfrm>
            <a:prstGeom prst="rect">
              <a:avLst/>
            </a:prstGeom>
          </p:spPr>
        </p:pic>
        <p:pic>
          <p:nvPicPr>
            <p:cNvPr id="117" name="Picture 116">
              <a:extLst>
                <a:ext uri="{FF2B5EF4-FFF2-40B4-BE49-F238E27FC236}">
                  <a16:creationId xmlns="" xmlns:a16="http://schemas.microsoft.com/office/drawing/2014/main" id="{E39E1E63-840E-4A90-A0EE-3F2965B9B6AB}"/>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107492" y="3357648"/>
              <a:ext cx="1780989" cy="368137"/>
            </a:xfrm>
            <a:prstGeom prst="rect">
              <a:avLst/>
            </a:prstGeom>
          </p:spPr>
        </p:pic>
      </p:grpSp>
      <p:pic>
        <p:nvPicPr>
          <p:cNvPr id="118" name="Picture 117">
            <a:extLst>
              <a:ext uri="{FF2B5EF4-FFF2-40B4-BE49-F238E27FC236}">
                <a16:creationId xmlns="" xmlns:a16="http://schemas.microsoft.com/office/drawing/2014/main" id="{7B5DA3C7-D5ED-4A87-86C6-A162ECBE7AB0}"/>
              </a:ext>
            </a:extLst>
          </p:cNvPr>
          <p:cNvPicPr>
            <a:picLocks noChangeAspect="1"/>
          </p:cNvPicPr>
          <p:nvPr/>
        </p:nvPicPr>
        <p:blipFill>
          <a:blip r:embed="rId9"/>
          <a:stretch>
            <a:fillRect/>
          </a:stretch>
        </p:blipFill>
        <p:spPr>
          <a:xfrm>
            <a:off x="2969401" y="2955035"/>
            <a:ext cx="2659229" cy="2872945"/>
          </a:xfrm>
          <a:prstGeom prst="rect">
            <a:avLst/>
          </a:prstGeom>
        </p:spPr>
      </p:pic>
      <p:grpSp>
        <p:nvGrpSpPr>
          <p:cNvPr id="119" name="Group 118">
            <a:extLst>
              <a:ext uri="{FF2B5EF4-FFF2-40B4-BE49-F238E27FC236}">
                <a16:creationId xmlns="" xmlns:a16="http://schemas.microsoft.com/office/drawing/2014/main" id="{D8E07B94-D820-40CB-BE4A-2D1C5B4DEBB7}"/>
              </a:ext>
            </a:extLst>
          </p:cNvPr>
          <p:cNvGrpSpPr/>
          <p:nvPr/>
        </p:nvGrpSpPr>
        <p:grpSpPr>
          <a:xfrm>
            <a:off x="712579" y="2047903"/>
            <a:ext cx="2277360" cy="3245211"/>
            <a:chOff x="712579" y="2047903"/>
            <a:chExt cx="2277360" cy="3245211"/>
          </a:xfrm>
        </p:grpSpPr>
        <p:pic>
          <p:nvPicPr>
            <p:cNvPr id="120" name="Picture 119">
              <a:extLst>
                <a:ext uri="{FF2B5EF4-FFF2-40B4-BE49-F238E27FC236}">
                  <a16:creationId xmlns="" xmlns:a16="http://schemas.microsoft.com/office/drawing/2014/main" id="{825B17CA-F471-4284-B4D8-E4E12A13F326}"/>
                </a:ext>
              </a:extLst>
            </p:cNvPr>
            <p:cNvPicPr>
              <a:picLocks noChangeAspect="1"/>
            </p:cNvPicPr>
            <p:nvPr/>
          </p:nvPicPr>
          <p:blipFill>
            <a:blip r:embed="rId10"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12579" y="4041551"/>
              <a:ext cx="642797" cy="688269"/>
            </a:xfrm>
            <a:prstGeom prst="rect">
              <a:avLst/>
            </a:prstGeom>
          </p:spPr>
        </p:pic>
        <p:pic>
          <p:nvPicPr>
            <p:cNvPr id="121" name="Picture 120">
              <a:extLst>
                <a:ext uri="{FF2B5EF4-FFF2-40B4-BE49-F238E27FC236}">
                  <a16:creationId xmlns="" xmlns:a16="http://schemas.microsoft.com/office/drawing/2014/main" id="{E4B2D82D-DB7F-406D-83EF-5930566F7CD8}"/>
                </a:ext>
              </a:extLst>
            </p:cNvPr>
            <p:cNvPicPr>
              <a:picLocks noChangeAspect="1"/>
            </p:cNvPicPr>
            <p:nvPr/>
          </p:nvPicPr>
          <p:blipFill>
            <a:blip r:embed="rId10"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822227" y="4493783"/>
              <a:ext cx="642797" cy="688269"/>
            </a:xfrm>
            <a:prstGeom prst="rect">
              <a:avLst/>
            </a:prstGeom>
          </p:spPr>
        </p:pic>
        <p:pic>
          <p:nvPicPr>
            <p:cNvPr id="122" name="Picture 121">
              <a:extLst>
                <a:ext uri="{FF2B5EF4-FFF2-40B4-BE49-F238E27FC236}">
                  <a16:creationId xmlns="" xmlns:a16="http://schemas.microsoft.com/office/drawing/2014/main" id="{7B6D91CD-22EA-4DFA-B563-4A4DFAE161F2}"/>
                </a:ext>
              </a:extLst>
            </p:cNvPr>
            <p:cNvPicPr>
              <a:picLocks noChangeAspect="1"/>
            </p:cNvPicPr>
            <p:nvPr/>
          </p:nvPicPr>
          <p:blipFill>
            <a:blip r:embed="rId10"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49875" y="4604845"/>
              <a:ext cx="642797" cy="688269"/>
            </a:xfrm>
            <a:prstGeom prst="rect">
              <a:avLst/>
            </a:prstGeom>
          </p:spPr>
        </p:pic>
        <p:pic>
          <p:nvPicPr>
            <p:cNvPr id="123" name="Picture 122">
              <a:extLst>
                <a:ext uri="{FF2B5EF4-FFF2-40B4-BE49-F238E27FC236}">
                  <a16:creationId xmlns="" xmlns:a16="http://schemas.microsoft.com/office/drawing/2014/main" id="{A2524116-4896-4225-B766-A936F3F87906}"/>
                </a:ext>
              </a:extLst>
            </p:cNvPr>
            <p:cNvPicPr>
              <a:picLocks noChangeAspect="1"/>
            </p:cNvPicPr>
            <p:nvPr/>
          </p:nvPicPr>
          <p:blipFill>
            <a:blip r:embed="rId10" cstate="screen">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515806" y="3991680"/>
              <a:ext cx="642797" cy="688269"/>
            </a:xfrm>
            <a:prstGeom prst="rect">
              <a:avLst/>
            </a:prstGeom>
          </p:spPr>
        </p:pic>
        <p:sp>
          <p:nvSpPr>
            <p:cNvPr id="124" name="Left-Right Arrow 32">
              <a:extLst>
                <a:ext uri="{FF2B5EF4-FFF2-40B4-BE49-F238E27FC236}">
                  <a16:creationId xmlns="" xmlns:a16="http://schemas.microsoft.com/office/drawing/2014/main" id="{9C1E7763-9D26-48C0-B412-B7DDBCD6747F}"/>
                </a:ext>
              </a:extLst>
            </p:cNvPr>
            <p:cNvSpPr/>
            <p:nvPr/>
          </p:nvSpPr>
          <p:spPr>
            <a:xfrm>
              <a:off x="2347256" y="2047903"/>
              <a:ext cx="616769" cy="280928"/>
            </a:xfrm>
            <a:prstGeom prst="leftRightArrow">
              <a:avLst/>
            </a:prstGeom>
            <a:solidFill>
              <a:srgbClr val="385723"/>
            </a:solidFill>
            <a:ln>
              <a:solidFill>
                <a:srgbClr val="D0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5" name="Left-Right Arrow 32">
              <a:extLst>
                <a:ext uri="{FF2B5EF4-FFF2-40B4-BE49-F238E27FC236}">
                  <a16:creationId xmlns="" xmlns:a16="http://schemas.microsoft.com/office/drawing/2014/main" id="{3D2D7D02-D1E1-419F-8AD8-AFC504B8108C}"/>
                </a:ext>
              </a:extLst>
            </p:cNvPr>
            <p:cNvSpPr/>
            <p:nvPr/>
          </p:nvSpPr>
          <p:spPr>
            <a:xfrm>
              <a:off x="2311060" y="2707936"/>
              <a:ext cx="616769" cy="280928"/>
            </a:xfrm>
            <a:prstGeom prst="leftRightArrow">
              <a:avLst/>
            </a:prstGeom>
            <a:solidFill>
              <a:srgbClr val="385723"/>
            </a:solidFill>
            <a:ln>
              <a:solidFill>
                <a:srgbClr val="D0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6" name="Left-Right Arrow 32">
              <a:extLst>
                <a:ext uri="{FF2B5EF4-FFF2-40B4-BE49-F238E27FC236}">
                  <a16:creationId xmlns="" xmlns:a16="http://schemas.microsoft.com/office/drawing/2014/main" id="{06A01B8B-6FA8-40E1-981F-FE7D9DA8C814}"/>
                </a:ext>
              </a:extLst>
            </p:cNvPr>
            <p:cNvSpPr/>
            <p:nvPr/>
          </p:nvSpPr>
          <p:spPr>
            <a:xfrm>
              <a:off x="2277397" y="3407809"/>
              <a:ext cx="616769" cy="280928"/>
            </a:xfrm>
            <a:prstGeom prst="leftRightArrow">
              <a:avLst/>
            </a:prstGeom>
            <a:solidFill>
              <a:srgbClr val="385723"/>
            </a:solidFill>
            <a:ln>
              <a:solidFill>
                <a:srgbClr val="D0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7" name="Left-Right Arrow 32">
              <a:extLst>
                <a:ext uri="{FF2B5EF4-FFF2-40B4-BE49-F238E27FC236}">
                  <a16:creationId xmlns="" xmlns:a16="http://schemas.microsoft.com/office/drawing/2014/main" id="{C5614BCC-9EE7-4A35-9898-E4813C7B2997}"/>
                </a:ext>
              </a:extLst>
            </p:cNvPr>
            <p:cNvSpPr/>
            <p:nvPr/>
          </p:nvSpPr>
          <p:spPr>
            <a:xfrm>
              <a:off x="2373170" y="4428165"/>
              <a:ext cx="616769" cy="280928"/>
            </a:xfrm>
            <a:prstGeom prst="leftRightArrow">
              <a:avLst/>
            </a:prstGeom>
            <a:solidFill>
              <a:srgbClr val="385723"/>
            </a:solidFill>
            <a:ln>
              <a:solidFill>
                <a:srgbClr val="D0E8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28" name="Group 127">
            <a:extLst>
              <a:ext uri="{FF2B5EF4-FFF2-40B4-BE49-F238E27FC236}">
                <a16:creationId xmlns="" xmlns:a16="http://schemas.microsoft.com/office/drawing/2014/main" id="{7E93A5A0-80EA-4716-8227-936F4833D088}"/>
              </a:ext>
            </a:extLst>
          </p:cNvPr>
          <p:cNvGrpSpPr/>
          <p:nvPr/>
        </p:nvGrpSpPr>
        <p:grpSpPr>
          <a:xfrm>
            <a:off x="9913995" y="2067978"/>
            <a:ext cx="2541792" cy="1806647"/>
            <a:chOff x="9303463" y="1850408"/>
            <a:chExt cx="2541792" cy="1806647"/>
          </a:xfrm>
        </p:grpSpPr>
        <p:grpSp>
          <p:nvGrpSpPr>
            <p:cNvPr id="129" name="Group 128">
              <a:extLst>
                <a:ext uri="{FF2B5EF4-FFF2-40B4-BE49-F238E27FC236}">
                  <a16:creationId xmlns="" xmlns:a16="http://schemas.microsoft.com/office/drawing/2014/main" id="{05735900-346E-4383-87D9-02420208E1CB}"/>
                </a:ext>
              </a:extLst>
            </p:cNvPr>
            <p:cNvGrpSpPr/>
            <p:nvPr/>
          </p:nvGrpSpPr>
          <p:grpSpPr>
            <a:xfrm>
              <a:off x="11043300" y="1852470"/>
              <a:ext cx="681664" cy="637412"/>
              <a:chOff x="6739315" y="1887765"/>
              <a:chExt cx="447221" cy="609600"/>
            </a:xfrm>
          </p:grpSpPr>
          <p:sp>
            <p:nvSpPr>
              <p:cNvPr id="163" name="Rectangle 162">
                <a:extLst>
                  <a:ext uri="{FF2B5EF4-FFF2-40B4-BE49-F238E27FC236}">
                    <a16:creationId xmlns="" xmlns:a16="http://schemas.microsoft.com/office/drawing/2014/main" id="{7FB42788-FA39-4E69-9A54-CC291D97C427}"/>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64" name="Picture 163">
                <a:extLst>
                  <a:ext uri="{FF2B5EF4-FFF2-40B4-BE49-F238E27FC236}">
                    <a16:creationId xmlns="" xmlns:a16="http://schemas.microsoft.com/office/drawing/2014/main" id="{42A437D3-7681-4B3A-AB4F-B027D29687C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0" name="Group 129">
              <a:extLst>
                <a:ext uri="{FF2B5EF4-FFF2-40B4-BE49-F238E27FC236}">
                  <a16:creationId xmlns="" xmlns:a16="http://schemas.microsoft.com/office/drawing/2014/main" id="{0B12F9E4-7D65-4F0E-B49D-CCDA582E68BD}"/>
                </a:ext>
              </a:extLst>
            </p:cNvPr>
            <p:cNvGrpSpPr/>
            <p:nvPr/>
          </p:nvGrpSpPr>
          <p:grpSpPr>
            <a:xfrm>
              <a:off x="11163591" y="2417950"/>
              <a:ext cx="681664" cy="597053"/>
              <a:chOff x="6739315" y="1887765"/>
              <a:chExt cx="447221" cy="609600"/>
            </a:xfrm>
          </p:grpSpPr>
          <p:sp>
            <p:nvSpPr>
              <p:cNvPr id="161" name="Rectangle 160">
                <a:extLst>
                  <a:ext uri="{FF2B5EF4-FFF2-40B4-BE49-F238E27FC236}">
                    <a16:creationId xmlns="" xmlns:a16="http://schemas.microsoft.com/office/drawing/2014/main" id="{DCFF35D3-3FAF-4B12-B4DE-E2490C973ACD}"/>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62" name="Picture 161">
                <a:extLst>
                  <a:ext uri="{FF2B5EF4-FFF2-40B4-BE49-F238E27FC236}">
                    <a16:creationId xmlns="" xmlns:a16="http://schemas.microsoft.com/office/drawing/2014/main" id="{F455C9CF-C422-4E24-9929-D9ACF22A6A9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1" name="Group 130">
              <a:extLst>
                <a:ext uri="{FF2B5EF4-FFF2-40B4-BE49-F238E27FC236}">
                  <a16:creationId xmlns="" xmlns:a16="http://schemas.microsoft.com/office/drawing/2014/main" id="{0939C3B5-07E2-44E9-8974-B7FADB0DB001}"/>
                </a:ext>
              </a:extLst>
            </p:cNvPr>
            <p:cNvGrpSpPr/>
            <p:nvPr/>
          </p:nvGrpSpPr>
          <p:grpSpPr>
            <a:xfrm>
              <a:off x="9358970" y="1852661"/>
              <a:ext cx="681664" cy="638266"/>
              <a:chOff x="6739315" y="1887765"/>
              <a:chExt cx="447221" cy="609600"/>
            </a:xfrm>
          </p:grpSpPr>
          <p:sp>
            <p:nvSpPr>
              <p:cNvPr id="159" name="Rectangle 158">
                <a:extLst>
                  <a:ext uri="{FF2B5EF4-FFF2-40B4-BE49-F238E27FC236}">
                    <a16:creationId xmlns="" xmlns:a16="http://schemas.microsoft.com/office/drawing/2014/main" id="{B3562AA3-8759-4B89-8161-7399B66B6825}"/>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60" name="Picture 159">
                <a:extLst>
                  <a:ext uri="{FF2B5EF4-FFF2-40B4-BE49-F238E27FC236}">
                    <a16:creationId xmlns="" xmlns:a16="http://schemas.microsoft.com/office/drawing/2014/main" id="{C35D43B2-9029-455D-923E-0C85E2065D1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2" name="Group 131">
              <a:extLst>
                <a:ext uri="{FF2B5EF4-FFF2-40B4-BE49-F238E27FC236}">
                  <a16:creationId xmlns="" xmlns:a16="http://schemas.microsoft.com/office/drawing/2014/main" id="{F02E4948-9CC3-4DD2-B6DD-924C5CB0491A}"/>
                </a:ext>
              </a:extLst>
            </p:cNvPr>
            <p:cNvGrpSpPr/>
            <p:nvPr/>
          </p:nvGrpSpPr>
          <p:grpSpPr>
            <a:xfrm>
              <a:off x="9919761" y="1850408"/>
              <a:ext cx="681664" cy="628150"/>
              <a:chOff x="6739315" y="1887765"/>
              <a:chExt cx="447221" cy="609600"/>
            </a:xfrm>
          </p:grpSpPr>
          <p:sp>
            <p:nvSpPr>
              <p:cNvPr id="157" name="Rectangle 156">
                <a:extLst>
                  <a:ext uri="{FF2B5EF4-FFF2-40B4-BE49-F238E27FC236}">
                    <a16:creationId xmlns="" xmlns:a16="http://schemas.microsoft.com/office/drawing/2014/main" id="{B2AE33C3-E055-4EEE-896A-E0CFBAAB8503}"/>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58" name="Picture 157">
                <a:extLst>
                  <a:ext uri="{FF2B5EF4-FFF2-40B4-BE49-F238E27FC236}">
                    <a16:creationId xmlns="" xmlns:a16="http://schemas.microsoft.com/office/drawing/2014/main" id="{75CE6799-0B2F-408B-8642-AE31CA67480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3" name="Group 132">
              <a:extLst>
                <a:ext uri="{FF2B5EF4-FFF2-40B4-BE49-F238E27FC236}">
                  <a16:creationId xmlns="" xmlns:a16="http://schemas.microsoft.com/office/drawing/2014/main" id="{AA8A4A3A-8CD8-4DAA-A1B0-2C77BFC5FF6D}"/>
                </a:ext>
              </a:extLst>
            </p:cNvPr>
            <p:cNvGrpSpPr/>
            <p:nvPr/>
          </p:nvGrpSpPr>
          <p:grpSpPr>
            <a:xfrm>
              <a:off x="10480554" y="1852470"/>
              <a:ext cx="681664" cy="637412"/>
              <a:chOff x="6739315" y="1887765"/>
              <a:chExt cx="447221" cy="609600"/>
            </a:xfrm>
          </p:grpSpPr>
          <p:sp>
            <p:nvSpPr>
              <p:cNvPr id="155" name="Rectangle 154">
                <a:extLst>
                  <a:ext uri="{FF2B5EF4-FFF2-40B4-BE49-F238E27FC236}">
                    <a16:creationId xmlns="" xmlns:a16="http://schemas.microsoft.com/office/drawing/2014/main" id="{34A7E732-CE71-4109-8EEA-24B98E3580BE}"/>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56" name="Picture 155">
                <a:extLst>
                  <a:ext uri="{FF2B5EF4-FFF2-40B4-BE49-F238E27FC236}">
                    <a16:creationId xmlns="" xmlns:a16="http://schemas.microsoft.com/office/drawing/2014/main" id="{7B8DB97E-C1D9-4CF2-A985-D61DB072A1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4" name="Group 133">
              <a:extLst>
                <a:ext uri="{FF2B5EF4-FFF2-40B4-BE49-F238E27FC236}">
                  <a16:creationId xmlns="" xmlns:a16="http://schemas.microsoft.com/office/drawing/2014/main" id="{1AC1F7B7-999D-44EB-AFA6-A087550D9C5A}"/>
                </a:ext>
              </a:extLst>
            </p:cNvPr>
            <p:cNvGrpSpPr/>
            <p:nvPr/>
          </p:nvGrpSpPr>
          <p:grpSpPr>
            <a:xfrm>
              <a:off x="9478682" y="2417950"/>
              <a:ext cx="681664" cy="597053"/>
              <a:chOff x="6739315" y="1887765"/>
              <a:chExt cx="447221" cy="609600"/>
            </a:xfrm>
          </p:grpSpPr>
          <p:sp>
            <p:nvSpPr>
              <p:cNvPr id="153" name="Rectangle 152">
                <a:extLst>
                  <a:ext uri="{FF2B5EF4-FFF2-40B4-BE49-F238E27FC236}">
                    <a16:creationId xmlns="" xmlns:a16="http://schemas.microsoft.com/office/drawing/2014/main" id="{BC1988A1-C4B0-4440-BAA1-CBFAD490F0D5}"/>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54" name="Picture 153">
                <a:extLst>
                  <a:ext uri="{FF2B5EF4-FFF2-40B4-BE49-F238E27FC236}">
                    <a16:creationId xmlns="" xmlns:a16="http://schemas.microsoft.com/office/drawing/2014/main" id="{B08C3F6A-B03A-48EE-9F2B-095E5C5BCC6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5" name="Group 134">
              <a:extLst>
                <a:ext uri="{FF2B5EF4-FFF2-40B4-BE49-F238E27FC236}">
                  <a16:creationId xmlns="" xmlns:a16="http://schemas.microsoft.com/office/drawing/2014/main" id="{EF9302AC-0ADD-4506-953E-083FA3E82EF8}"/>
                </a:ext>
              </a:extLst>
            </p:cNvPr>
            <p:cNvGrpSpPr/>
            <p:nvPr/>
          </p:nvGrpSpPr>
          <p:grpSpPr>
            <a:xfrm>
              <a:off x="10040054" y="2417950"/>
              <a:ext cx="681664" cy="597053"/>
              <a:chOff x="6739315" y="1887765"/>
              <a:chExt cx="447221" cy="609600"/>
            </a:xfrm>
          </p:grpSpPr>
          <p:sp>
            <p:nvSpPr>
              <p:cNvPr id="151" name="Rectangle 150">
                <a:extLst>
                  <a:ext uri="{FF2B5EF4-FFF2-40B4-BE49-F238E27FC236}">
                    <a16:creationId xmlns="" xmlns:a16="http://schemas.microsoft.com/office/drawing/2014/main" id="{D0DD65C1-179A-4980-930B-14F591CC6F5B}"/>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52" name="Picture 151">
                <a:extLst>
                  <a:ext uri="{FF2B5EF4-FFF2-40B4-BE49-F238E27FC236}">
                    <a16:creationId xmlns="" xmlns:a16="http://schemas.microsoft.com/office/drawing/2014/main" id="{F1D25F2A-FB68-4E00-B400-92C275BC256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6" name="Group 135">
              <a:extLst>
                <a:ext uri="{FF2B5EF4-FFF2-40B4-BE49-F238E27FC236}">
                  <a16:creationId xmlns="" xmlns:a16="http://schemas.microsoft.com/office/drawing/2014/main" id="{A0855542-E018-4DC2-BD9A-866AAE54904D}"/>
                </a:ext>
              </a:extLst>
            </p:cNvPr>
            <p:cNvGrpSpPr/>
            <p:nvPr/>
          </p:nvGrpSpPr>
          <p:grpSpPr>
            <a:xfrm>
              <a:off x="10600846" y="2417950"/>
              <a:ext cx="681664" cy="597053"/>
              <a:chOff x="6739315" y="1887765"/>
              <a:chExt cx="447221" cy="609600"/>
            </a:xfrm>
          </p:grpSpPr>
          <p:sp>
            <p:nvSpPr>
              <p:cNvPr id="149" name="Rectangle 148">
                <a:extLst>
                  <a:ext uri="{FF2B5EF4-FFF2-40B4-BE49-F238E27FC236}">
                    <a16:creationId xmlns="" xmlns:a16="http://schemas.microsoft.com/office/drawing/2014/main" id="{EDDEF7FC-CB31-4EE1-B0E0-6A8ECFCA17A1}"/>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50" name="Picture 149">
                <a:extLst>
                  <a:ext uri="{FF2B5EF4-FFF2-40B4-BE49-F238E27FC236}">
                    <a16:creationId xmlns="" xmlns:a16="http://schemas.microsoft.com/office/drawing/2014/main" id="{81B685E0-E8CD-448B-948C-5A8E2D75980F}"/>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7" name="Group 136">
              <a:extLst>
                <a:ext uri="{FF2B5EF4-FFF2-40B4-BE49-F238E27FC236}">
                  <a16:creationId xmlns="" xmlns:a16="http://schemas.microsoft.com/office/drawing/2014/main" id="{488F8753-528F-411D-A0F2-8CA49F238A5C}"/>
                </a:ext>
              </a:extLst>
            </p:cNvPr>
            <p:cNvGrpSpPr/>
            <p:nvPr/>
          </p:nvGrpSpPr>
          <p:grpSpPr>
            <a:xfrm>
              <a:off x="10919428" y="2949569"/>
              <a:ext cx="653996" cy="706327"/>
              <a:chOff x="6739315" y="1887765"/>
              <a:chExt cx="447221" cy="609600"/>
            </a:xfrm>
          </p:grpSpPr>
          <p:sp>
            <p:nvSpPr>
              <p:cNvPr id="147" name="Rectangle 146">
                <a:extLst>
                  <a:ext uri="{FF2B5EF4-FFF2-40B4-BE49-F238E27FC236}">
                    <a16:creationId xmlns="" xmlns:a16="http://schemas.microsoft.com/office/drawing/2014/main" id="{9B8CB551-4AF9-400B-8F72-EF6EFFEBDDCC}"/>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48" name="Picture 147">
                <a:extLst>
                  <a:ext uri="{FF2B5EF4-FFF2-40B4-BE49-F238E27FC236}">
                    <a16:creationId xmlns="" xmlns:a16="http://schemas.microsoft.com/office/drawing/2014/main" id="{3C7F1343-D57E-4E3C-8ADF-C8DD70A8D8D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8" name="Group 137">
              <a:extLst>
                <a:ext uri="{FF2B5EF4-FFF2-40B4-BE49-F238E27FC236}">
                  <a16:creationId xmlns="" xmlns:a16="http://schemas.microsoft.com/office/drawing/2014/main" id="{102569CE-3E4F-4AB4-B029-3B6AEC00980F}"/>
                </a:ext>
              </a:extLst>
            </p:cNvPr>
            <p:cNvGrpSpPr/>
            <p:nvPr/>
          </p:nvGrpSpPr>
          <p:grpSpPr>
            <a:xfrm>
              <a:off x="9303463" y="2949781"/>
              <a:ext cx="653996" cy="707274"/>
              <a:chOff x="6739315" y="1887765"/>
              <a:chExt cx="447221" cy="609600"/>
            </a:xfrm>
          </p:grpSpPr>
          <p:sp>
            <p:nvSpPr>
              <p:cNvPr id="145" name="Rectangle 144">
                <a:extLst>
                  <a:ext uri="{FF2B5EF4-FFF2-40B4-BE49-F238E27FC236}">
                    <a16:creationId xmlns="" xmlns:a16="http://schemas.microsoft.com/office/drawing/2014/main" id="{6E6860D8-9864-4E40-8749-231F0AC18329}"/>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46" name="Picture 145">
                <a:extLst>
                  <a:ext uri="{FF2B5EF4-FFF2-40B4-BE49-F238E27FC236}">
                    <a16:creationId xmlns="" xmlns:a16="http://schemas.microsoft.com/office/drawing/2014/main" id="{B59BDBC2-BDC4-4DEB-96DA-37EC4D894EE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39" name="Group 138">
              <a:extLst>
                <a:ext uri="{FF2B5EF4-FFF2-40B4-BE49-F238E27FC236}">
                  <a16:creationId xmlns="" xmlns:a16="http://schemas.microsoft.com/office/drawing/2014/main" id="{F800CE2E-58D4-41E2-B174-7D57EE0A5E61}"/>
                </a:ext>
              </a:extLst>
            </p:cNvPr>
            <p:cNvGrpSpPr/>
            <p:nvPr/>
          </p:nvGrpSpPr>
          <p:grpSpPr>
            <a:xfrm>
              <a:off x="9841493" y="2947283"/>
              <a:ext cx="653996" cy="696065"/>
              <a:chOff x="6739315" y="1887765"/>
              <a:chExt cx="447221" cy="609600"/>
            </a:xfrm>
          </p:grpSpPr>
          <p:sp>
            <p:nvSpPr>
              <p:cNvPr id="143" name="Rectangle 142">
                <a:extLst>
                  <a:ext uri="{FF2B5EF4-FFF2-40B4-BE49-F238E27FC236}">
                    <a16:creationId xmlns="" xmlns:a16="http://schemas.microsoft.com/office/drawing/2014/main" id="{411EF839-8879-477D-8899-83FC662551D1}"/>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44" name="Picture 143">
                <a:extLst>
                  <a:ext uri="{FF2B5EF4-FFF2-40B4-BE49-F238E27FC236}">
                    <a16:creationId xmlns="" xmlns:a16="http://schemas.microsoft.com/office/drawing/2014/main" id="{3F80A6EA-CB21-4871-8A2A-D99911CA802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40" name="Group 139">
              <a:extLst>
                <a:ext uri="{FF2B5EF4-FFF2-40B4-BE49-F238E27FC236}">
                  <a16:creationId xmlns="" xmlns:a16="http://schemas.microsoft.com/office/drawing/2014/main" id="{57F80407-2E80-4D37-AD3A-124E42CE4C2F}"/>
                </a:ext>
              </a:extLst>
            </p:cNvPr>
            <p:cNvGrpSpPr/>
            <p:nvPr/>
          </p:nvGrpSpPr>
          <p:grpSpPr>
            <a:xfrm>
              <a:off x="10379523" y="2949569"/>
              <a:ext cx="653996" cy="706327"/>
              <a:chOff x="6739315" y="1887765"/>
              <a:chExt cx="447221" cy="609600"/>
            </a:xfrm>
          </p:grpSpPr>
          <p:sp>
            <p:nvSpPr>
              <p:cNvPr id="141" name="Rectangle 140">
                <a:extLst>
                  <a:ext uri="{FF2B5EF4-FFF2-40B4-BE49-F238E27FC236}">
                    <a16:creationId xmlns="" xmlns:a16="http://schemas.microsoft.com/office/drawing/2014/main" id="{C5161520-84DA-4624-8938-CF5D8651D8AA}"/>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42" name="Picture 141">
                <a:extLst>
                  <a:ext uri="{FF2B5EF4-FFF2-40B4-BE49-F238E27FC236}">
                    <a16:creationId xmlns="" xmlns:a16="http://schemas.microsoft.com/office/drawing/2014/main" id="{7FD3F16D-E809-48E1-B059-AA037C6A272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grpSp>
        <p:nvGrpSpPr>
          <p:cNvPr id="165" name="Group 164">
            <a:extLst>
              <a:ext uri="{FF2B5EF4-FFF2-40B4-BE49-F238E27FC236}">
                <a16:creationId xmlns="" xmlns:a16="http://schemas.microsoft.com/office/drawing/2014/main" id="{E3A117DE-0350-4A11-AAA3-A62C8F8042EE}"/>
              </a:ext>
            </a:extLst>
          </p:cNvPr>
          <p:cNvGrpSpPr/>
          <p:nvPr/>
        </p:nvGrpSpPr>
        <p:grpSpPr>
          <a:xfrm>
            <a:off x="9202384" y="2659163"/>
            <a:ext cx="2541792" cy="1806647"/>
            <a:chOff x="9303463" y="1850408"/>
            <a:chExt cx="2541792" cy="1806647"/>
          </a:xfrm>
        </p:grpSpPr>
        <p:grpSp>
          <p:nvGrpSpPr>
            <p:cNvPr id="166" name="Group 165">
              <a:extLst>
                <a:ext uri="{FF2B5EF4-FFF2-40B4-BE49-F238E27FC236}">
                  <a16:creationId xmlns="" xmlns:a16="http://schemas.microsoft.com/office/drawing/2014/main" id="{65B9C2C8-2F9B-404F-93E0-264761808482}"/>
                </a:ext>
              </a:extLst>
            </p:cNvPr>
            <p:cNvGrpSpPr/>
            <p:nvPr/>
          </p:nvGrpSpPr>
          <p:grpSpPr>
            <a:xfrm>
              <a:off x="11043300" y="1852470"/>
              <a:ext cx="681664" cy="637412"/>
              <a:chOff x="6739315" y="1887765"/>
              <a:chExt cx="447221" cy="609600"/>
            </a:xfrm>
          </p:grpSpPr>
          <p:sp>
            <p:nvSpPr>
              <p:cNvPr id="200" name="Rectangle 199">
                <a:extLst>
                  <a:ext uri="{FF2B5EF4-FFF2-40B4-BE49-F238E27FC236}">
                    <a16:creationId xmlns="" xmlns:a16="http://schemas.microsoft.com/office/drawing/2014/main" id="{1094ED40-6320-48CB-B704-07C33655FBFE}"/>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201" name="Picture 200">
                <a:extLst>
                  <a:ext uri="{FF2B5EF4-FFF2-40B4-BE49-F238E27FC236}">
                    <a16:creationId xmlns="" xmlns:a16="http://schemas.microsoft.com/office/drawing/2014/main" id="{96419C8F-C3EE-4C75-89EC-116D2EEAABA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67" name="Group 166">
              <a:extLst>
                <a:ext uri="{FF2B5EF4-FFF2-40B4-BE49-F238E27FC236}">
                  <a16:creationId xmlns="" xmlns:a16="http://schemas.microsoft.com/office/drawing/2014/main" id="{A295E502-A304-4633-93D0-135A3FD4329E}"/>
                </a:ext>
              </a:extLst>
            </p:cNvPr>
            <p:cNvGrpSpPr/>
            <p:nvPr/>
          </p:nvGrpSpPr>
          <p:grpSpPr>
            <a:xfrm>
              <a:off x="11163591" y="2417950"/>
              <a:ext cx="681664" cy="597053"/>
              <a:chOff x="6739315" y="1887765"/>
              <a:chExt cx="447221" cy="609600"/>
            </a:xfrm>
          </p:grpSpPr>
          <p:sp>
            <p:nvSpPr>
              <p:cNvPr id="198" name="Rectangle 197">
                <a:extLst>
                  <a:ext uri="{FF2B5EF4-FFF2-40B4-BE49-F238E27FC236}">
                    <a16:creationId xmlns="" xmlns:a16="http://schemas.microsoft.com/office/drawing/2014/main" id="{4E80ED96-195C-43A7-A5AF-1DD1148259BE}"/>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99" name="Picture 198">
                <a:extLst>
                  <a:ext uri="{FF2B5EF4-FFF2-40B4-BE49-F238E27FC236}">
                    <a16:creationId xmlns="" xmlns:a16="http://schemas.microsoft.com/office/drawing/2014/main" id="{D49A8794-F16B-4D9D-A845-D31955D6E38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68" name="Group 167">
              <a:extLst>
                <a:ext uri="{FF2B5EF4-FFF2-40B4-BE49-F238E27FC236}">
                  <a16:creationId xmlns="" xmlns:a16="http://schemas.microsoft.com/office/drawing/2014/main" id="{34BC5BEB-6452-407B-8CAC-07ACC9485FCF}"/>
                </a:ext>
              </a:extLst>
            </p:cNvPr>
            <p:cNvGrpSpPr/>
            <p:nvPr/>
          </p:nvGrpSpPr>
          <p:grpSpPr>
            <a:xfrm>
              <a:off x="9358970" y="1852661"/>
              <a:ext cx="681664" cy="638266"/>
              <a:chOff x="6739315" y="1887765"/>
              <a:chExt cx="447221" cy="609600"/>
            </a:xfrm>
          </p:grpSpPr>
          <p:sp>
            <p:nvSpPr>
              <p:cNvPr id="196" name="Rectangle 195">
                <a:extLst>
                  <a:ext uri="{FF2B5EF4-FFF2-40B4-BE49-F238E27FC236}">
                    <a16:creationId xmlns="" xmlns:a16="http://schemas.microsoft.com/office/drawing/2014/main" id="{5C4AAE6F-03D0-415B-A9BA-93D4698790D8}"/>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97" name="Picture 196">
                <a:extLst>
                  <a:ext uri="{FF2B5EF4-FFF2-40B4-BE49-F238E27FC236}">
                    <a16:creationId xmlns="" xmlns:a16="http://schemas.microsoft.com/office/drawing/2014/main" id="{0F2056EE-9D0E-4D3B-89F8-38394530E06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69" name="Group 168">
              <a:extLst>
                <a:ext uri="{FF2B5EF4-FFF2-40B4-BE49-F238E27FC236}">
                  <a16:creationId xmlns="" xmlns:a16="http://schemas.microsoft.com/office/drawing/2014/main" id="{B5D9FC1D-973F-4D4C-9A41-662F73B23267}"/>
                </a:ext>
              </a:extLst>
            </p:cNvPr>
            <p:cNvGrpSpPr/>
            <p:nvPr/>
          </p:nvGrpSpPr>
          <p:grpSpPr>
            <a:xfrm>
              <a:off x="9919761" y="1850408"/>
              <a:ext cx="681664" cy="628150"/>
              <a:chOff x="6739315" y="1887765"/>
              <a:chExt cx="447221" cy="609600"/>
            </a:xfrm>
          </p:grpSpPr>
          <p:sp>
            <p:nvSpPr>
              <p:cNvPr id="194" name="Rectangle 193">
                <a:extLst>
                  <a:ext uri="{FF2B5EF4-FFF2-40B4-BE49-F238E27FC236}">
                    <a16:creationId xmlns="" xmlns:a16="http://schemas.microsoft.com/office/drawing/2014/main" id="{009FFE41-A9ED-4F1A-91E5-E48E2A51E993}"/>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95" name="Picture 194">
                <a:extLst>
                  <a:ext uri="{FF2B5EF4-FFF2-40B4-BE49-F238E27FC236}">
                    <a16:creationId xmlns="" xmlns:a16="http://schemas.microsoft.com/office/drawing/2014/main" id="{CD2BE872-23CD-4CEA-BC38-D2937D10D31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70" name="Group 169">
              <a:extLst>
                <a:ext uri="{FF2B5EF4-FFF2-40B4-BE49-F238E27FC236}">
                  <a16:creationId xmlns="" xmlns:a16="http://schemas.microsoft.com/office/drawing/2014/main" id="{0B15C188-3ACB-49C5-B24C-8A3507402750}"/>
                </a:ext>
              </a:extLst>
            </p:cNvPr>
            <p:cNvGrpSpPr/>
            <p:nvPr/>
          </p:nvGrpSpPr>
          <p:grpSpPr>
            <a:xfrm>
              <a:off x="10480554" y="1852470"/>
              <a:ext cx="681664" cy="637412"/>
              <a:chOff x="6739315" y="1887765"/>
              <a:chExt cx="447221" cy="609600"/>
            </a:xfrm>
          </p:grpSpPr>
          <p:sp>
            <p:nvSpPr>
              <p:cNvPr id="192" name="Rectangle 191">
                <a:extLst>
                  <a:ext uri="{FF2B5EF4-FFF2-40B4-BE49-F238E27FC236}">
                    <a16:creationId xmlns="" xmlns:a16="http://schemas.microsoft.com/office/drawing/2014/main" id="{09234B67-1E65-4294-A2C8-0CE1CFD485BC}"/>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93" name="Picture 192">
                <a:extLst>
                  <a:ext uri="{FF2B5EF4-FFF2-40B4-BE49-F238E27FC236}">
                    <a16:creationId xmlns="" xmlns:a16="http://schemas.microsoft.com/office/drawing/2014/main" id="{CE3D51E6-9CB8-4823-A97A-B2E7D0A310E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71" name="Group 170">
              <a:extLst>
                <a:ext uri="{FF2B5EF4-FFF2-40B4-BE49-F238E27FC236}">
                  <a16:creationId xmlns="" xmlns:a16="http://schemas.microsoft.com/office/drawing/2014/main" id="{601417DE-8EB0-44BC-89EB-7DF058DBDB84}"/>
                </a:ext>
              </a:extLst>
            </p:cNvPr>
            <p:cNvGrpSpPr/>
            <p:nvPr/>
          </p:nvGrpSpPr>
          <p:grpSpPr>
            <a:xfrm>
              <a:off x="9478682" y="2417950"/>
              <a:ext cx="681664" cy="597053"/>
              <a:chOff x="6739315" y="1887765"/>
              <a:chExt cx="447221" cy="609600"/>
            </a:xfrm>
          </p:grpSpPr>
          <p:sp>
            <p:nvSpPr>
              <p:cNvPr id="190" name="Rectangle 189">
                <a:extLst>
                  <a:ext uri="{FF2B5EF4-FFF2-40B4-BE49-F238E27FC236}">
                    <a16:creationId xmlns="" xmlns:a16="http://schemas.microsoft.com/office/drawing/2014/main" id="{6943C23D-21B6-4828-BDAC-BE62EE1D59ED}"/>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91" name="Picture 190">
                <a:extLst>
                  <a:ext uri="{FF2B5EF4-FFF2-40B4-BE49-F238E27FC236}">
                    <a16:creationId xmlns="" xmlns:a16="http://schemas.microsoft.com/office/drawing/2014/main" id="{4A096046-7BDA-4041-AB66-3FEE291BC93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72" name="Group 171">
              <a:extLst>
                <a:ext uri="{FF2B5EF4-FFF2-40B4-BE49-F238E27FC236}">
                  <a16:creationId xmlns="" xmlns:a16="http://schemas.microsoft.com/office/drawing/2014/main" id="{270E0D9B-414C-435E-A405-BD88C95246C1}"/>
                </a:ext>
              </a:extLst>
            </p:cNvPr>
            <p:cNvGrpSpPr/>
            <p:nvPr/>
          </p:nvGrpSpPr>
          <p:grpSpPr>
            <a:xfrm>
              <a:off x="10040054" y="2417950"/>
              <a:ext cx="681664" cy="597053"/>
              <a:chOff x="6739315" y="1887765"/>
              <a:chExt cx="447221" cy="609600"/>
            </a:xfrm>
          </p:grpSpPr>
          <p:sp>
            <p:nvSpPr>
              <p:cNvPr id="188" name="Rectangle 187">
                <a:extLst>
                  <a:ext uri="{FF2B5EF4-FFF2-40B4-BE49-F238E27FC236}">
                    <a16:creationId xmlns="" xmlns:a16="http://schemas.microsoft.com/office/drawing/2014/main" id="{E3391A89-0C3D-4E4A-9046-05F2F4710C43}"/>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89" name="Picture 188">
                <a:extLst>
                  <a:ext uri="{FF2B5EF4-FFF2-40B4-BE49-F238E27FC236}">
                    <a16:creationId xmlns="" xmlns:a16="http://schemas.microsoft.com/office/drawing/2014/main" id="{54EF0B68-55E0-4FDD-B7A2-E87006119AC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73" name="Group 172">
              <a:extLst>
                <a:ext uri="{FF2B5EF4-FFF2-40B4-BE49-F238E27FC236}">
                  <a16:creationId xmlns="" xmlns:a16="http://schemas.microsoft.com/office/drawing/2014/main" id="{09799789-4A64-4766-A370-5549025EF437}"/>
                </a:ext>
              </a:extLst>
            </p:cNvPr>
            <p:cNvGrpSpPr/>
            <p:nvPr/>
          </p:nvGrpSpPr>
          <p:grpSpPr>
            <a:xfrm>
              <a:off x="10600846" y="2417950"/>
              <a:ext cx="681664" cy="597053"/>
              <a:chOff x="6739315" y="1887765"/>
              <a:chExt cx="447221" cy="609600"/>
            </a:xfrm>
          </p:grpSpPr>
          <p:sp>
            <p:nvSpPr>
              <p:cNvPr id="186" name="Rectangle 185">
                <a:extLst>
                  <a:ext uri="{FF2B5EF4-FFF2-40B4-BE49-F238E27FC236}">
                    <a16:creationId xmlns="" xmlns:a16="http://schemas.microsoft.com/office/drawing/2014/main" id="{B2766449-CC71-4989-B3D2-EC1640C8360F}"/>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87" name="Picture 186">
                <a:extLst>
                  <a:ext uri="{FF2B5EF4-FFF2-40B4-BE49-F238E27FC236}">
                    <a16:creationId xmlns="" xmlns:a16="http://schemas.microsoft.com/office/drawing/2014/main" id="{826433D6-E484-480C-BFB6-4349655C10B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74" name="Group 173">
              <a:extLst>
                <a:ext uri="{FF2B5EF4-FFF2-40B4-BE49-F238E27FC236}">
                  <a16:creationId xmlns="" xmlns:a16="http://schemas.microsoft.com/office/drawing/2014/main" id="{6BCE1FC9-8897-408A-9813-7FFE79D628EF}"/>
                </a:ext>
              </a:extLst>
            </p:cNvPr>
            <p:cNvGrpSpPr/>
            <p:nvPr/>
          </p:nvGrpSpPr>
          <p:grpSpPr>
            <a:xfrm>
              <a:off x="10919428" y="2949569"/>
              <a:ext cx="653996" cy="706327"/>
              <a:chOff x="6739315" y="1887765"/>
              <a:chExt cx="447221" cy="609600"/>
            </a:xfrm>
          </p:grpSpPr>
          <p:sp>
            <p:nvSpPr>
              <p:cNvPr id="184" name="Rectangle 183">
                <a:extLst>
                  <a:ext uri="{FF2B5EF4-FFF2-40B4-BE49-F238E27FC236}">
                    <a16:creationId xmlns="" xmlns:a16="http://schemas.microsoft.com/office/drawing/2014/main" id="{D3C39D02-D7B9-4A55-841D-A9AAEB7DD6EC}"/>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85" name="Picture 184">
                <a:extLst>
                  <a:ext uri="{FF2B5EF4-FFF2-40B4-BE49-F238E27FC236}">
                    <a16:creationId xmlns="" xmlns:a16="http://schemas.microsoft.com/office/drawing/2014/main" id="{0BCA55AA-3267-4751-BEE7-4FA37C09688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75" name="Group 174">
              <a:extLst>
                <a:ext uri="{FF2B5EF4-FFF2-40B4-BE49-F238E27FC236}">
                  <a16:creationId xmlns="" xmlns:a16="http://schemas.microsoft.com/office/drawing/2014/main" id="{40674F47-EF9B-4D43-8548-20C5F5221E89}"/>
                </a:ext>
              </a:extLst>
            </p:cNvPr>
            <p:cNvGrpSpPr/>
            <p:nvPr/>
          </p:nvGrpSpPr>
          <p:grpSpPr>
            <a:xfrm>
              <a:off x="9303463" y="2949781"/>
              <a:ext cx="653996" cy="707274"/>
              <a:chOff x="6739315" y="1887765"/>
              <a:chExt cx="447221" cy="609600"/>
            </a:xfrm>
          </p:grpSpPr>
          <p:sp>
            <p:nvSpPr>
              <p:cNvPr id="182" name="Rectangle 181">
                <a:extLst>
                  <a:ext uri="{FF2B5EF4-FFF2-40B4-BE49-F238E27FC236}">
                    <a16:creationId xmlns="" xmlns:a16="http://schemas.microsoft.com/office/drawing/2014/main" id="{8BBEC0C6-2861-4F6D-9EE2-E939AFF505FA}"/>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83" name="Picture 182">
                <a:extLst>
                  <a:ext uri="{FF2B5EF4-FFF2-40B4-BE49-F238E27FC236}">
                    <a16:creationId xmlns="" xmlns:a16="http://schemas.microsoft.com/office/drawing/2014/main" id="{BCC8AF62-A70A-4B38-814E-808D12B1F61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76" name="Group 175">
              <a:extLst>
                <a:ext uri="{FF2B5EF4-FFF2-40B4-BE49-F238E27FC236}">
                  <a16:creationId xmlns="" xmlns:a16="http://schemas.microsoft.com/office/drawing/2014/main" id="{B83C7AED-72C8-4FCF-94F8-6F346DDCBC41}"/>
                </a:ext>
              </a:extLst>
            </p:cNvPr>
            <p:cNvGrpSpPr/>
            <p:nvPr/>
          </p:nvGrpSpPr>
          <p:grpSpPr>
            <a:xfrm>
              <a:off x="9841493" y="2947283"/>
              <a:ext cx="653996" cy="696065"/>
              <a:chOff x="6739315" y="1887765"/>
              <a:chExt cx="447221" cy="609600"/>
            </a:xfrm>
          </p:grpSpPr>
          <p:sp>
            <p:nvSpPr>
              <p:cNvPr id="180" name="Rectangle 179">
                <a:extLst>
                  <a:ext uri="{FF2B5EF4-FFF2-40B4-BE49-F238E27FC236}">
                    <a16:creationId xmlns="" xmlns:a16="http://schemas.microsoft.com/office/drawing/2014/main" id="{D584E0D8-FE8C-4C28-84D5-4A7981F81F92}"/>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81" name="Picture 180">
                <a:extLst>
                  <a:ext uri="{FF2B5EF4-FFF2-40B4-BE49-F238E27FC236}">
                    <a16:creationId xmlns="" xmlns:a16="http://schemas.microsoft.com/office/drawing/2014/main" id="{A8B6FFE9-163F-421C-B320-807FF4781F4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nvGrpSpPr>
            <p:cNvPr id="177" name="Group 176">
              <a:extLst>
                <a:ext uri="{FF2B5EF4-FFF2-40B4-BE49-F238E27FC236}">
                  <a16:creationId xmlns="" xmlns:a16="http://schemas.microsoft.com/office/drawing/2014/main" id="{DD03B4C3-E244-4431-A6F4-25D21C9B5D76}"/>
                </a:ext>
              </a:extLst>
            </p:cNvPr>
            <p:cNvGrpSpPr/>
            <p:nvPr/>
          </p:nvGrpSpPr>
          <p:grpSpPr>
            <a:xfrm>
              <a:off x="10379523" y="2949569"/>
              <a:ext cx="653996" cy="706327"/>
              <a:chOff x="6739315" y="1887765"/>
              <a:chExt cx="447221" cy="609600"/>
            </a:xfrm>
          </p:grpSpPr>
          <p:sp>
            <p:nvSpPr>
              <p:cNvPr id="178" name="Rectangle 177">
                <a:extLst>
                  <a:ext uri="{FF2B5EF4-FFF2-40B4-BE49-F238E27FC236}">
                    <a16:creationId xmlns="" xmlns:a16="http://schemas.microsoft.com/office/drawing/2014/main" id="{76BF8265-93BD-4C0E-AB9F-29DE6640BB75}"/>
                  </a:ext>
                </a:extLst>
              </p:cNvPr>
              <p:cNvSpPr/>
              <p:nvPr/>
            </p:nvSpPr>
            <p:spPr>
              <a:xfrm>
                <a:off x="6805082" y="1887765"/>
                <a:ext cx="315686" cy="6096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pic>
            <p:nvPicPr>
              <p:cNvPr id="179" name="Picture 178">
                <a:extLst>
                  <a:ext uri="{FF2B5EF4-FFF2-40B4-BE49-F238E27FC236}">
                    <a16:creationId xmlns="" xmlns:a16="http://schemas.microsoft.com/office/drawing/2014/main" id="{00A93074-7EA0-4704-9072-4D2F0908D51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9315" y="1895929"/>
                <a:ext cx="447221" cy="447221"/>
              </a:xfrm>
              <a:prstGeom prst="rect">
                <a:avLst/>
              </a:prstGeom>
            </p:spPr>
          </p:pic>
        </p:grpSp>
      </p:grpSp>
      <p:grpSp>
        <p:nvGrpSpPr>
          <p:cNvPr id="202" name="Group 201">
            <a:extLst>
              <a:ext uri="{FF2B5EF4-FFF2-40B4-BE49-F238E27FC236}">
                <a16:creationId xmlns="" xmlns:a16="http://schemas.microsoft.com/office/drawing/2014/main" id="{F4EE09BA-4A5B-4442-8CE6-DF2234D7CECF}"/>
              </a:ext>
            </a:extLst>
          </p:cNvPr>
          <p:cNvGrpSpPr/>
          <p:nvPr/>
        </p:nvGrpSpPr>
        <p:grpSpPr>
          <a:xfrm>
            <a:off x="5704393" y="2905451"/>
            <a:ext cx="3478288" cy="724546"/>
            <a:chOff x="5704393" y="2905451"/>
            <a:chExt cx="3478288" cy="724546"/>
          </a:xfrm>
        </p:grpSpPr>
        <p:sp>
          <p:nvSpPr>
            <p:cNvPr id="203" name="Rectangle: Rounded Corners 202">
              <a:extLst>
                <a:ext uri="{FF2B5EF4-FFF2-40B4-BE49-F238E27FC236}">
                  <a16:creationId xmlns="" xmlns:a16="http://schemas.microsoft.com/office/drawing/2014/main" id="{C687BDF7-CF16-4DEF-B08B-A44ADEF06BA2}"/>
                </a:ext>
              </a:extLst>
            </p:cNvPr>
            <p:cNvSpPr/>
            <p:nvPr/>
          </p:nvSpPr>
          <p:spPr>
            <a:xfrm>
              <a:off x="6873583" y="3302468"/>
              <a:ext cx="1121565" cy="3254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Data Service Bus</a:t>
              </a:r>
            </a:p>
          </p:txBody>
        </p:sp>
        <p:sp>
          <p:nvSpPr>
            <p:cNvPr id="204" name="Rectangle: Rounded Corners 203">
              <a:extLst>
                <a:ext uri="{FF2B5EF4-FFF2-40B4-BE49-F238E27FC236}">
                  <a16:creationId xmlns="" xmlns:a16="http://schemas.microsoft.com/office/drawing/2014/main" id="{749EDC75-5B98-4383-B945-54B2EDD5DE6F}"/>
                </a:ext>
              </a:extLst>
            </p:cNvPr>
            <p:cNvSpPr/>
            <p:nvPr/>
          </p:nvSpPr>
          <p:spPr>
            <a:xfrm>
              <a:off x="5704393" y="3304529"/>
              <a:ext cx="1121565" cy="3254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Data Service Bus</a:t>
              </a:r>
            </a:p>
          </p:txBody>
        </p:sp>
        <p:sp>
          <p:nvSpPr>
            <p:cNvPr id="205" name="Rectangle: Rounded Corners 204">
              <a:extLst>
                <a:ext uri="{FF2B5EF4-FFF2-40B4-BE49-F238E27FC236}">
                  <a16:creationId xmlns="" xmlns:a16="http://schemas.microsoft.com/office/drawing/2014/main" id="{6FE5A8FB-0B52-45CD-8FAC-F0E20E65FE9C}"/>
                </a:ext>
              </a:extLst>
            </p:cNvPr>
            <p:cNvSpPr/>
            <p:nvPr/>
          </p:nvSpPr>
          <p:spPr>
            <a:xfrm>
              <a:off x="8042774" y="3283559"/>
              <a:ext cx="1121565" cy="3254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Data Service Bus</a:t>
              </a:r>
            </a:p>
          </p:txBody>
        </p:sp>
        <p:sp>
          <p:nvSpPr>
            <p:cNvPr id="206" name="Rectangle: Rounded Corners 205">
              <a:extLst>
                <a:ext uri="{FF2B5EF4-FFF2-40B4-BE49-F238E27FC236}">
                  <a16:creationId xmlns="" xmlns:a16="http://schemas.microsoft.com/office/drawing/2014/main" id="{A6C0FEBE-7C82-4C4C-BE69-BBE09011D5DC}"/>
                </a:ext>
              </a:extLst>
            </p:cNvPr>
            <p:cNvSpPr/>
            <p:nvPr/>
          </p:nvSpPr>
          <p:spPr>
            <a:xfrm>
              <a:off x="5704393" y="2935787"/>
              <a:ext cx="1121565" cy="3254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Data Service Bus</a:t>
              </a:r>
            </a:p>
          </p:txBody>
        </p:sp>
        <p:sp>
          <p:nvSpPr>
            <p:cNvPr id="207" name="Rectangle: Rounded Corners 206">
              <a:extLst>
                <a:ext uri="{FF2B5EF4-FFF2-40B4-BE49-F238E27FC236}">
                  <a16:creationId xmlns="" xmlns:a16="http://schemas.microsoft.com/office/drawing/2014/main" id="{7B5A8F81-1DA3-4E72-B660-4AE7E89C0622}"/>
                </a:ext>
              </a:extLst>
            </p:cNvPr>
            <p:cNvSpPr/>
            <p:nvPr/>
          </p:nvSpPr>
          <p:spPr>
            <a:xfrm>
              <a:off x="6883502" y="2936891"/>
              <a:ext cx="1121565" cy="3254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Data Service Bus</a:t>
              </a:r>
            </a:p>
          </p:txBody>
        </p:sp>
        <p:sp>
          <p:nvSpPr>
            <p:cNvPr id="208" name="Rectangle: Rounded Corners 207">
              <a:extLst>
                <a:ext uri="{FF2B5EF4-FFF2-40B4-BE49-F238E27FC236}">
                  <a16:creationId xmlns="" xmlns:a16="http://schemas.microsoft.com/office/drawing/2014/main" id="{96D69274-91BF-40F6-B72B-F061954E9CD7}"/>
                </a:ext>
              </a:extLst>
            </p:cNvPr>
            <p:cNvSpPr/>
            <p:nvPr/>
          </p:nvSpPr>
          <p:spPr>
            <a:xfrm>
              <a:off x="8061116" y="2905451"/>
              <a:ext cx="1121565" cy="32546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050" dirty="0"/>
                <a:t>Data Service Bus</a:t>
              </a:r>
            </a:p>
          </p:txBody>
        </p:sp>
      </p:grpSp>
      <p:grpSp>
        <p:nvGrpSpPr>
          <p:cNvPr id="209" name="Group 208">
            <a:extLst>
              <a:ext uri="{FF2B5EF4-FFF2-40B4-BE49-F238E27FC236}">
                <a16:creationId xmlns="" xmlns:a16="http://schemas.microsoft.com/office/drawing/2014/main" id="{7304D4EC-622D-40F6-A09D-37A33441F89F}"/>
              </a:ext>
            </a:extLst>
          </p:cNvPr>
          <p:cNvGrpSpPr/>
          <p:nvPr/>
        </p:nvGrpSpPr>
        <p:grpSpPr>
          <a:xfrm>
            <a:off x="6360761" y="4475612"/>
            <a:ext cx="5132126" cy="1354774"/>
            <a:chOff x="6360761" y="4475612"/>
            <a:chExt cx="5132126" cy="1354774"/>
          </a:xfrm>
        </p:grpSpPr>
        <p:sp>
          <p:nvSpPr>
            <p:cNvPr id="210" name="Flowchart: Magnetic Disk 209">
              <a:extLst>
                <a:ext uri="{FF2B5EF4-FFF2-40B4-BE49-F238E27FC236}">
                  <a16:creationId xmlns="" xmlns:a16="http://schemas.microsoft.com/office/drawing/2014/main" id="{648AABF1-00CD-431D-8298-E1F7423829C3}"/>
                </a:ext>
              </a:extLst>
            </p:cNvPr>
            <p:cNvSpPr/>
            <p:nvPr/>
          </p:nvSpPr>
          <p:spPr>
            <a:xfrm>
              <a:off x="7625708" y="4979651"/>
              <a:ext cx="879512" cy="822934"/>
            </a:xfrm>
            <a:prstGeom prst="flowChartMagneticDisk">
              <a:avLst/>
            </a:prstGeom>
            <a:solidFill>
              <a:srgbClr val="77777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UniVerse</a:t>
              </a:r>
            </a:p>
          </p:txBody>
        </p:sp>
        <p:sp>
          <p:nvSpPr>
            <p:cNvPr id="211" name="Flowchart: Magnetic Disk 210">
              <a:extLst>
                <a:ext uri="{FF2B5EF4-FFF2-40B4-BE49-F238E27FC236}">
                  <a16:creationId xmlns="" xmlns:a16="http://schemas.microsoft.com/office/drawing/2014/main" id="{B8697118-B5E9-41B4-9878-29071481AC0A}"/>
                </a:ext>
              </a:extLst>
            </p:cNvPr>
            <p:cNvSpPr/>
            <p:nvPr/>
          </p:nvSpPr>
          <p:spPr>
            <a:xfrm>
              <a:off x="8904079" y="5005047"/>
              <a:ext cx="879512" cy="822934"/>
            </a:xfrm>
            <a:prstGeom prst="flowChartMagneticDisk">
              <a:avLst/>
            </a:prstGeom>
            <a:solidFill>
              <a:srgbClr val="77777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CouchBase</a:t>
              </a:r>
              <a:endParaRPr lang="en-US" sz="1200" dirty="0"/>
            </a:p>
          </p:txBody>
        </p:sp>
        <p:sp>
          <p:nvSpPr>
            <p:cNvPr id="212" name="Flowchart: Magnetic Disk 211">
              <a:extLst>
                <a:ext uri="{FF2B5EF4-FFF2-40B4-BE49-F238E27FC236}">
                  <a16:creationId xmlns="" xmlns:a16="http://schemas.microsoft.com/office/drawing/2014/main" id="{1ED71CC7-7767-419C-B66E-7955155A71DF}"/>
                </a:ext>
              </a:extLst>
            </p:cNvPr>
            <p:cNvSpPr/>
            <p:nvPr/>
          </p:nvSpPr>
          <p:spPr>
            <a:xfrm>
              <a:off x="6360761" y="4915113"/>
              <a:ext cx="879512" cy="822934"/>
            </a:xfrm>
            <a:prstGeom prst="flowChartMagneticDisk">
              <a:avLst/>
            </a:prstGeom>
            <a:solidFill>
              <a:srgbClr val="77777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SQL</a:t>
              </a:r>
            </a:p>
          </p:txBody>
        </p:sp>
        <p:sp>
          <p:nvSpPr>
            <p:cNvPr id="213" name="Flowchart: Magnetic Disk 212">
              <a:extLst>
                <a:ext uri="{FF2B5EF4-FFF2-40B4-BE49-F238E27FC236}">
                  <a16:creationId xmlns="" xmlns:a16="http://schemas.microsoft.com/office/drawing/2014/main" id="{ABD07F1F-E451-475A-A0C1-0ED4A8E5EBB6}"/>
                </a:ext>
              </a:extLst>
            </p:cNvPr>
            <p:cNvSpPr/>
            <p:nvPr/>
          </p:nvSpPr>
          <p:spPr>
            <a:xfrm>
              <a:off x="10203573" y="5007452"/>
              <a:ext cx="879512" cy="822934"/>
            </a:xfrm>
            <a:prstGeom prst="flowChartMagneticDisk">
              <a:avLst/>
            </a:prstGeom>
            <a:solidFill>
              <a:srgbClr val="77777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mySQL</a:t>
              </a:r>
              <a:endParaRPr lang="en-US" sz="1200" dirty="0"/>
            </a:p>
          </p:txBody>
        </p:sp>
        <p:sp>
          <p:nvSpPr>
            <p:cNvPr id="214" name="Flowchart: Magnetic Disk 213">
              <a:extLst>
                <a:ext uri="{FF2B5EF4-FFF2-40B4-BE49-F238E27FC236}">
                  <a16:creationId xmlns="" xmlns:a16="http://schemas.microsoft.com/office/drawing/2014/main" id="{476489D2-DA33-4085-9C81-3D7895B3EB57}"/>
                </a:ext>
              </a:extLst>
            </p:cNvPr>
            <p:cNvSpPr/>
            <p:nvPr/>
          </p:nvSpPr>
          <p:spPr>
            <a:xfrm>
              <a:off x="6792160" y="4475612"/>
              <a:ext cx="879512" cy="822934"/>
            </a:xfrm>
            <a:prstGeom prst="flowChartMagneticDisk">
              <a:avLst/>
            </a:prstGeom>
            <a:solidFill>
              <a:srgbClr val="77777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SQL</a:t>
              </a:r>
            </a:p>
          </p:txBody>
        </p:sp>
        <p:sp>
          <p:nvSpPr>
            <p:cNvPr id="215" name="Flowchart: Magnetic Disk 214">
              <a:extLst>
                <a:ext uri="{FF2B5EF4-FFF2-40B4-BE49-F238E27FC236}">
                  <a16:creationId xmlns="" xmlns:a16="http://schemas.microsoft.com/office/drawing/2014/main" id="{9910C697-E2CA-437B-82A0-7BDB38511CEB}"/>
                </a:ext>
              </a:extLst>
            </p:cNvPr>
            <p:cNvSpPr/>
            <p:nvPr/>
          </p:nvSpPr>
          <p:spPr>
            <a:xfrm>
              <a:off x="10613375" y="4540306"/>
              <a:ext cx="879512" cy="822934"/>
            </a:xfrm>
            <a:prstGeom prst="flowChartMagneticDisk">
              <a:avLst/>
            </a:prstGeom>
            <a:solidFill>
              <a:srgbClr val="77777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mySQL</a:t>
              </a:r>
              <a:endParaRPr lang="en-US" sz="1200" dirty="0"/>
            </a:p>
          </p:txBody>
        </p:sp>
        <p:sp>
          <p:nvSpPr>
            <p:cNvPr id="216" name="Flowchart: Magnetic Disk 215">
              <a:extLst>
                <a:ext uri="{FF2B5EF4-FFF2-40B4-BE49-F238E27FC236}">
                  <a16:creationId xmlns="" xmlns:a16="http://schemas.microsoft.com/office/drawing/2014/main" id="{29E30303-0F22-40FC-8B22-EB5026DFDAD8}"/>
                </a:ext>
              </a:extLst>
            </p:cNvPr>
            <p:cNvSpPr/>
            <p:nvPr/>
          </p:nvSpPr>
          <p:spPr>
            <a:xfrm>
              <a:off x="8029634" y="4503418"/>
              <a:ext cx="879512" cy="822934"/>
            </a:xfrm>
            <a:prstGeom prst="flowChartMagneticDisk">
              <a:avLst/>
            </a:prstGeom>
            <a:solidFill>
              <a:srgbClr val="77777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UniVerse</a:t>
              </a:r>
            </a:p>
          </p:txBody>
        </p:sp>
        <p:sp>
          <p:nvSpPr>
            <p:cNvPr id="217" name="Flowchart: Magnetic Disk 216">
              <a:extLst>
                <a:ext uri="{FF2B5EF4-FFF2-40B4-BE49-F238E27FC236}">
                  <a16:creationId xmlns="" xmlns:a16="http://schemas.microsoft.com/office/drawing/2014/main" id="{46E05542-B754-494F-8B8F-563DBD88761E}"/>
                </a:ext>
              </a:extLst>
            </p:cNvPr>
            <p:cNvSpPr/>
            <p:nvPr/>
          </p:nvSpPr>
          <p:spPr>
            <a:xfrm>
              <a:off x="9404744" y="4511703"/>
              <a:ext cx="879512" cy="822934"/>
            </a:xfrm>
            <a:prstGeom prst="flowChartMagneticDisk">
              <a:avLst/>
            </a:prstGeom>
            <a:solidFill>
              <a:srgbClr val="777777"/>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CouchBase</a:t>
              </a:r>
              <a:endParaRPr lang="en-US" sz="1200" dirty="0"/>
            </a:p>
          </p:txBody>
        </p:sp>
      </p:grpSp>
      <p:grpSp>
        <p:nvGrpSpPr>
          <p:cNvPr id="218" name="Group 217">
            <a:extLst>
              <a:ext uri="{FF2B5EF4-FFF2-40B4-BE49-F238E27FC236}">
                <a16:creationId xmlns="" xmlns:a16="http://schemas.microsoft.com/office/drawing/2014/main" id="{75E7CFF3-CAB7-4A17-9344-9130D8F5DCDB}"/>
              </a:ext>
            </a:extLst>
          </p:cNvPr>
          <p:cNvGrpSpPr/>
          <p:nvPr/>
        </p:nvGrpSpPr>
        <p:grpSpPr>
          <a:xfrm>
            <a:off x="5917268" y="3554025"/>
            <a:ext cx="2766138" cy="1133960"/>
            <a:chOff x="5893246" y="5866124"/>
            <a:chExt cx="2766138" cy="1133960"/>
          </a:xfrm>
        </p:grpSpPr>
        <p:grpSp>
          <p:nvGrpSpPr>
            <p:cNvPr id="219" name="Group 218">
              <a:extLst>
                <a:ext uri="{FF2B5EF4-FFF2-40B4-BE49-F238E27FC236}">
                  <a16:creationId xmlns="" xmlns:a16="http://schemas.microsoft.com/office/drawing/2014/main" id="{55A473B0-02E8-459B-A9A6-C86146B95C97}"/>
                </a:ext>
              </a:extLst>
            </p:cNvPr>
            <p:cNvGrpSpPr/>
            <p:nvPr/>
          </p:nvGrpSpPr>
          <p:grpSpPr>
            <a:xfrm>
              <a:off x="6247658" y="6027354"/>
              <a:ext cx="2077610" cy="709772"/>
              <a:chOff x="6247658" y="6027354"/>
              <a:chExt cx="2077610" cy="709772"/>
            </a:xfrm>
          </p:grpSpPr>
          <p:sp>
            <p:nvSpPr>
              <p:cNvPr id="225" name="Rectangle 224">
                <a:extLst>
                  <a:ext uri="{FF2B5EF4-FFF2-40B4-BE49-F238E27FC236}">
                    <a16:creationId xmlns="" xmlns:a16="http://schemas.microsoft.com/office/drawing/2014/main" id="{996CCB23-4E10-4B78-A6D3-3FC2B168A8AE}"/>
                  </a:ext>
                </a:extLst>
              </p:cNvPr>
              <p:cNvSpPr/>
              <p:nvPr/>
            </p:nvSpPr>
            <p:spPr>
              <a:xfrm>
                <a:off x="7863623" y="6029640"/>
                <a:ext cx="461645" cy="70632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sp>
            <p:nvSpPr>
              <p:cNvPr id="226" name="Rectangle 225">
                <a:extLst>
                  <a:ext uri="{FF2B5EF4-FFF2-40B4-BE49-F238E27FC236}">
                    <a16:creationId xmlns="" xmlns:a16="http://schemas.microsoft.com/office/drawing/2014/main" id="{C8D806D4-2FE8-435F-8785-332273E1449B}"/>
                  </a:ext>
                </a:extLst>
              </p:cNvPr>
              <p:cNvSpPr/>
              <p:nvPr/>
            </p:nvSpPr>
            <p:spPr>
              <a:xfrm>
                <a:off x="6247658" y="6029852"/>
                <a:ext cx="461645" cy="70727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sp>
            <p:nvSpPr>
              <p:cNvPr id="227" name="Rectangle 226">
                <a:extLst>
                  <a:ext uri="{FF2B5EF4-FFF2-40B4-BE49-F238E27FC236}">
                    <a16:creationId xmlns="" xmlns:a16="http://schemas.microsoft.com/office/drawing/2014/main" id="{7D11A46A-B461-4681-93AC-D6F75BD9ED33}"/>
                  </a:ext>
                </a:extLst>
              </p:cNvPr>
              <p:cNvSpPr/>
              <p:nvPr/>
            </p:nvSpPr>
            <p:spPr>
              <a:xfrm>
                <a:off x="6785688" y="6027354"/>
                <a:ext cx="461645" cy="6960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sp>
            <p:nvSpPr>
              <p:cNvPr id="228" name="Rectangle 227">
                <a:extLst>
                  <a:ext uri="{FF2B5EF4-FFF2-40B4-BE49-F238E27FC236}">
                    <a16:creationId xmlns="" xmlns:a16="http://schemas.microsoft.com/office/drawing/2014/main" id="{7AD948E2-9238-4C65-AED4-5BEE8158265E}"/>
                  </a:ext>
                </a:extLst>
              </p:cNvPr>
              <p:cNvSpPr/>
              <p:nvPr/>
            </p:nvSpPr>
            <p:spPr>
              <a:xfrm>
                <a:off x="7323718" y="6029640"/>
                <a:ext cx="461645" cy="70632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a:p>
            </p:txBody>
          </p:sp>
        </p:grpSp>
        <p:grpSp>
          <p:nvGrpSpPr>
            <p:cNvPr id="220" name="Group 219">
              <a:extLst>
                <a:ext uri="{FF2B5EF4-FFF2-40B4-BE49-F238E27FC236}">
                  <a16:creationId xmlns="" xmlns:a16="http://schemas.microsoft.com/office/drawing/2014/main" id="{C73B563F-8102-4C56-9373-06F1E72C8561}"/>
                </a:ext>
              </a:extLst>
            </p:cNvPr>
            <p:cNvGrpSpPr/>
            <p:nvPr/>
          </p:nvGrpSpPr>
          <p:grpSpPr>
            <a:xfrm>
              <a:off x="5893246" y="5866124"/>
              <a:ext cx="2766138" cy="1133960"/>
              <a:chOff x="5893246" y="5866124"/>
              <a:chExt cx="2766138" cy="1133960"/>
            </a:xfrm>
          </p:grpSpPr>
          <p:pic>
            <p:nvPicPr>
              <p:cNvPr id="221" name="Picture 220">
                <a:extLst>
                  <a:ext uri="{FF2B5EF4-FFF2-40B4-BE49-F238E27FC236}">
                    <a16:creationId xmlns="" xmlns:a16="http://schemas.microsoft.com/office/drawing/2014/main" id="{38B42C4F-AAA9-42F7-A215-379EB6BEF54D}"/>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893246" y="5874768"/>
                <a:ext cx="1109393" cy="1109393"/>
              </a:xfrm>
              <a:prstGeom prst="rect">
                <a:avLst/>
              </a:prstGeom>
            </p:spPr>
          </p:pic>
          <p:pic>
            <p:nvPicPr>
              <p:cNvPr id="222" name="Picture 221">
                <a:extLst>
                  <a:ext uri="{FF2B5EF4-FFF2-40B4-BE49-F238E27FC236}">
                    <a16:creationId xmlns="" xmlns:a16="http://schemas.microsoft.com/office/drawing/2014/main" id="{A2F0483E-28DE-4F13-B0D5-2C9003072F9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460893" y="5890691"/>
                <a:ext cx="1109393" cy="1109393"/>
              </a:xfrm>
              <a:prstGeom prst="rect">
                <a:avLst/>
              </a:prstGeom>
            </p:spPr>
          </p:pic>
          <p:pic>
            <p:nvPicPr>
              <p:cNvPr id="223" name="Picture 222">
                <a:extLst>
                  <a:ext uri="{FF2B5EF4-FFF2-40B4-BE49-F238E27FC236}">
                    <a16:creationId xmlns="" xmlns:a16="http://schemas.microsoft.com/office/drawing/2014/main" id="{3C182B9E-2F66-410D-BE99-9F1F784EE91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994719" y="5888681"/>
                <a:ext cx="1109393" cy="1109393"/>
              </a:xfrm>
              <a:prstGeom prst="rect">
                <a:avLst/>
              </a:prstGeom>
            </p:spPr>
          </p:pic>
          <p:pic>
            <p:nvPicPr>
              <p:cNvPr id="224" name="Picture 223">
                <a:extLst>
                  <a:ext uri="{FF2B5EF4-FFF2-40B4-BE49-F238E27FC236}">
                    <a16:creationId xmlns="" xmlns:a16="http://schemas.microsoft.com/office/drawing/2014/main" id="{45299B99-56A1-47E8-9871-7B8D1FD5F0DC}"/>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549991" y="5866124"/>
                <a:ext cx="1109393" cy="1109393"/>
              </a:xfrm>
              <a:prstGeom prst="rect">
                <a:avLst/>
              </a:prstGeom>
            </p:spPr>
          </p:pic>
        </p:grpSp>
      </p:grpSp>
      <p:sp>
        <p:nvSpPr>
          <p:cNvPr id="230" name="Rectangle 229">
            <a:extLst>
              <a:ext uri="{FF2B5EF4-FFF2-40B4-BE49-F238E27FC236}">
                <a16:creationId xmlns="" xmlns:a16="http://schemas.microsoft.com/office/drawing/2014/main" id="{68CB8299-37C5-448B-A153-D038CDE1EB42}"/>
              </a:ext>
            </a:extLst>
          </p:cNvPr>
          <p:cNvSpPr/>
          <p:nvPr/>
        </p:nvSpPr>
        <p:spPr>
          <a:xfrm>
            <a:off x="651842" y="800337"/>
            <a:ext cx="11023419" cy="527939"/>
          </a:xfrm>
          <a:prstGeom prst="rect">
            <a:avLst/>
          </a:prstGeom>
          <a:blipFill>
            <a:blip r:embed="rId12"/>
            <a:stretch>
              <a:fillRect/>
            </a:stretch>
          </a:blip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cap="all" dirty="0"/>
              <a:t>Security:  infrastructure</a:t>
            </a:r>
          </a:p>
        </p:txBody>
      </p:sp>
    </p:spTree>
    <p:extLst>
      <p:ext uri="{BB962C8B-B14F-4D97-AF65-F5344CB8AC3E}">
        <p14:creationId xmlns:p14="http://schemas.microsoft.com/office/powerpoint/2010/main" val="8432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2"/>
                                        </p:tgtEl>
                                        <p:attrNameLst>
                                          <p:attrName>style.visibility</p:attrName>
                                        </p:attrNameLst>
                                      </p:cBhvr>
                                      <p:to>
                                        <p:strVal val="visible"/>
                                      </p:to>
                                    </p:set>
                                    <p:animEffect transition="in" filter="fade">
                                      <p:cBhvr>
                                        <p:cTn id="32" dur="500"/>
                                        <p:tgtEl>
                                          <p:spTgt spid="202"/>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18"/>
                                        </p:tgtEl>
                                        <p:attrNameLst>
                                          <p:attrName>style.visibility</p:attrName>
                                        </p:attrNameLst>
                                      </p:cBhvr>
                                      <p:to>
                                        <p:strVal val="visible"/>
                                      </p:to>
                                    </p:set>
                                    <p:animEffect transition="in" filter="fade">
                                      <p:cBhvr>
                                        <p:cTn id="36" dur="500"/>
                                        <p:tgtEl>
                                          <p:spTgt spid="2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9"/>
                                        </p:tgtEl>
                                        <p:attrNameLst>
                                          <p:attrName>style.visibility</p:attrName>
                                        </p:attrNameLst>
                                      </p:cBhvr>
                                      <p:to>
                                        <p:strVal val="visible"/>
                                      </p:to>
                                    </p:set>
                                    <p:animEffect transition="in" filter="fade">
                                      <p:cBhvr>
                                        <p:cTn id="41" dur="500"/>
                                        <p:tgtEl>
                                          <p:spTgt spid="20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8"/>
                                        </p:tgtEl>
                                        <p:attrNameLst>
                                          <p:attrName>style.visibility</p:attrName>
                                        </p:attrNameLst>
                                      </p:cBhvr>
                                      <p:to>
                                        <p:strVal val="visible"/>
                                      </p:to>
                                    </p:set>
                                    <p:animEffect transition="in" filter="fade">
                                      <p:cBhvr>
                                        <p:cTn id="46" dur="500"/>
                                        <p:tgtEl>
                                          <p:spTgt spid="1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9"/>
                                        </p:tgtEl>
                                        <p:attrNameLst>
                                          <p:attrName>style.visibility</p:attrName>
                                        </p:attrNameLst>
                                      </p:cBhvr>
                                      <p:to>
                                        <p:strVal val="visible"/>
                                      </p:to>
                                    </p:set>
                                    <p:animEffect transition="in" filter="fade">
                                      <p:cBhvr>
                                        <p:cTn id="51" dur="500"/>
                                        <p:tgtEl>
                                          <p:spTgt spid="119"/>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14"/>
                                        </p:tgtEl>
                                        <p:attrNameLst>
                                          <p:attrName>style.visibility</p:attrName>
                                        </p:attrNameLst>
                                      </p:cBhvr>
                                      <p:to>
                                        <p:strVal val="visible"/>
                                      </p:to>
                                    </p:set>
                                    <p:animEffect transition="in" filter="fade">
                                      <p:cBhvr>
                                        <p:cTn id="55"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F47A5380-F986-4272-AC38-22850FFB4302}"/>
              </a:ext>
            </a:extLst>
          </p:cNvPr>
          <p:cNvSpPr>
            <a:spLocks noGrp="1"/>
          </p:cNvSpPr>
          <p:nvPr>
            <p:ph type="sldNum" sz="quarter" idx="12"/>
          </p:nvPr>
        </p:nvSpPr>
        <p:spPr/>
        <p:txBody>
          <a:bodyPr/>
          <a:lstStyle/>
          <a:p>
            <a:fld id="{CB5C3FB3-A5C8-44CE-AB2A-4266C7F78C05}" type="slidenum">
              <a:rPr lang="en-US" smtClean="0"/>
              <a:t>8</a:t>
            </a:fld>
            <a:endParaRPr lang="en-US" dirty="0"/>
          </a:p>
        </p:txBody>
      </p:sp>
      <p:pic>
        <p:nvPicPr>
          <p:cNvPr id="3" name="Picture 2">
            <a:extLst>
              <a:ext uri="{FF2B5EF4-FFF2-40B4-BE49-F238E27FC236}">
                <a16:creationId xmlns="" xmlns:a16="http://schemas.microsoft.com/office/drawing/2014/main" id="{993F4FFB-6E7A-45A2-AB72-2B1A32D1499E}"/>
              </a:ext>
            </a:extLst>
          </p:cNvPr>
          <p:cNvPicPr>
            <a:picLocks noChangeAspect="1"/>
          </p:cNvPicPr>
          <p:nvPr/>
        </p:nvPicPr>
        <p:blipFill>
          <a:blip r:embed="rId2"/>
          <a:stretch>
            <a:fillRect/>
          </a:stretch>
        </p:blipFill>
        <p:spPr>
          <a:xfrm>
            <a:off x="498970" y="638400"/>
            <a:ext cx="11693030" cy="5425515"/>
          </a:xfrm>
          <a:prstGeom prst="rect">
            <a:avLst/>
          </a:prstGeom>
        </p:spPr>
      </p:pic>
    </p:spTree>
    <p:extLst>
      <p:ext uri="{BB962C8B-B14F-4D97-AF65-F5344CB8AC3E}">
        <p14:creationId xmlns:p14="http://schemas.microsoft.com/office/powerpoint/2010/main" val="375570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0833E-6 2.59259E-6 L -0.00338 -0.19746 " pathEditMode="relative" rAng="0" ptsTypes="AA">
                                      <p:cBhvr>
                                        <p:cTn id="6" dur="2000" fill="hold"/>
                                        <p:tgtEl>
                                          <p:spTgt spid="3"/>
                                        </p:tgtEl>
                                        <p:attrNameLst>
                                          <p:attrName>ppt_x</p:attrName>
                                          <p:attrName>ppt_y</p:attrName>
                                        </p:attrNameLst>
                                      </p:cBhvr>
                                      <p:rCtr x="-169" y="-9884"/>
                                    </p:animMotion>
                                  </p:childTnLst>
                                </p:cTn>
                              </p:par>
                              <p:par>
                                <p:cTn id="7" presetID="6" presetClass="emph" presetSubtype="0" fill="hold" nodeType="withEffect">
                                  <p:stCondLst>
                                    <p:cond delay="0"/>
                                  </p:stCondLst>
                                  <p:childTnLst>
                                    <p:animScale>
                                      <p:cBhvr>
                                        <p:cTn id="8" dur="2000" fill="hold"/>
                                        <p:tgtEl>
                                          <p:spTgt spid="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1106A5A-3C7D-4248-89B6-2673510B2A5C}"/>
              </a:ext>
            </a:extLst>
          </p:cNvPr>
          <p:cNvPicPr>
            <a:picLocks noChangeAspect="1"/>
          </p:cNvPicPr>
          <p:nvPr/>
        </p:nvPicPr>
        <p:blipFill>
          <a:blip r:embed="rId3"/>
          <a:stretch>
            <a:fillRect/>
          </a:stretch>
        </p:blipFill>
        <p:spPr>
          <a:xfrm>
            <a:off x="-105200" y="-65942"/>
            <a:ext cx="12309231" cy="6923942"/>
          </a:xfrm>
          <a:prstGeom prst="rect">
            <a:avLst/>
          </a:prstGeom>
        </p:spPr>
      </p:pic>
      <p:sp>
        <p:nvSpPr>
          <p:cNvPr id="6" name="Rectangle 5">
            <a:extLst>
              <a:ext uri="{FF2B5EF4-FFF2-40B4-BE49-F238E27FC236}">
                <a16:creationId xmlns="" xmlns:a16="http://schemas.microsoft.com/office/drawing/2014/main" id="{C4DA1182-83E1-478C-A76D-9F7376A0F4BB}"/>
              </a:ext>
            </a:extLst>
          </p:cNvPr>
          <p:cNvSpPr/>
          <p:nvPr/>
        </p:nvSpPr>
        <p:spPr>
          <a:xfrm>
            <a:off x="114393" y="3668360"/>
            <a:ext cx="5500442" cy="923328"/>
          </a:xfrm>
          <a:prstGeom prst="rect">
            <a:avLst/>
          </a:prstGeom>
        </p:spPr>
        <p:txBody>
          <a:bodyPr wrap="none" lIns="89960" tIns="45719" rIns="89960" bIns="45719">
            <a:spAutoFit/>
          </a:bodyPr>
          <a:lstStyle/>
          <a:p>
            <a:pPr algn="r" defTabSz="882055"/>
            <a:r>
              <a:rPr lang="en-US" sz="5400" cap="all" spc="-300" dirty="0">
                <a:solidFill>
                  <a:srgbClr val="00B0F0"/>
                </a:solidFill>
              </a:rPr>
              <a:t>Mission critical</a:t>
            </a:r>
          </a:p>
        </p:txBody>
      </p:sp>
      <p:sp>
        <p:nvSpPr>
          <p:cNvPr id="7" name="Rectangle 6">
            <a:extLst>
              <a:ext uri="{FF2B5EF4-FFF2-40B4-BE49-F238E27FC236}">
                <a16:creationId xmlns="" xmlns:a16="http://schemas.microsoft.com/office/drawing/2014/main" id="{DE89A23E-FAE6-40D0-9B85-4979E9DAB7D8}"/>
              </a:ext>
            </a:extLst>
          </p:cNvPr>
          <p:cNvSpPr/>
          <p:nvPr/>
        </p:nvSpPr>
        <p:spPr>
          <a:xfrm>
            <a:off x="2660052" y="4709183"/>
            <a:ext cx="9414717" cy="1446548"/>
          </a:xfrm>
          <a:prstGeom prst="rect">
            <a:avLst/>
          </a:prstGeom>
        </p:spPr>
        <p:txBody>
          <a:bodyPr wrap="none" lIns="89960" tIns="45719" rIns="89960" bIns="45719">
            <a:spAutoFit/>
          </a:bodyPr>
          <a:lstStyle/>
          <a:p>
            <a:pPr algn="r" defTabSz="882055"/>
            <a:r>
              <a:rPr lang="en-US" sz="4400" b="1" cap="all" spc="-300" dirty="0">
                <a:solidFill>
                  <a:schemeClr val="tx1">
                    <a:lumMod val="75000"/>
                    <a:lumOff val="25000"/>
                  </a:schemeClr>
                </a:solidFill>
              </a:rPr>
              <a:t>Fast and reliable websites</a:t>
            </a:r>
          </a:p>
          <a:p>
            <a:pPr algn="r" defTabSz="882055"/>
            <a:r>
              <a:rPr lang="en-US" sz="4400" b="1" cap="all" spc="-300" dirty="0">
                <a:solidFill>
                  <a:schemeClr val="tx1">
                    <a:lumMod val="75000"/>
                    <a:lumOff val="25000"/>
                  </a:schemeClr>
                </a:solidFill>
              </a:rPr>
              <a:t>to serve our Customers and UFOs</a:t>
            </a:r>
          </a:p>
        </p:txBody>
      </p:sp>
    </p:spTree>
    <p:extLst>
      <p:ext uri="{BB962C8B-B14F-4D97-AF65-F5344CB8AC3E}">
        <p14:creationId xmlns:p14="http://schemas.microsoft.com/office/powerpoint/2010/main" val="42446956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25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75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Fallback>
  </mc:AlternateContent>
</p:sld>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OWERFUL Presentations.pptx" id="{F35F1979-0F96-40AB-A8BA-4291EDE5F127}" vid="{D4D34B82-5498-418F-8E4B-B445820BAA9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Powerful Presentations</Template>
  <TotalTime>10738</TotalTime>
  <Words>1573</Words>
  <Application>Microsoft Office PowerPoint</Application>
  <PresentationFormat>Custom</PresentationFormat>
  <Paragraphs>400</Paragraphs>
  <Slides>46</Slides>
  <Notes>30</Notes>
  <HiddenSlides>0</HiddenSlides>
  <MMClips>9</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46</vt:i4>
      </vt:variant>
    </vt:vector>
  </HeadingPairs>
  <TitlesOfParts>
    <vt:vector size="60" baseType="lpstr">
      <vt:lpstr>Arial</vt:lpstr>
      <vt:lpstr>Segoe UI Light</vt:lpstr>
      <vt:lpstr>Quattrocento Sans</vt:lpstr>
      <vt:lpstr>Segoe UI</vt:lpstr>
      <vt:lpstr>Helvetica</vt:lpstr>
      <vt:lpstr>Segoe UI Semibold</vt:lpstr>
      <vt:lpstr>Wingdings</vt:lpstr>
      <vt:lpstr>Times New Roman</vt:lpstr>
      <vt:lpstr>Calibri</vt:lpstr>
      <vt:lpstr>Segoe UI Black</vt:lpstr>
      <vt:lpstr>Segoe UI Semilight</vt:lpstr>
      <vt:lpstr>Arial Black</vt:lpstr>
      <vt:lpstr>Storybuilding Neal Creative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Feedback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SHOPPING ANNUITY STRATEGY MATCHING   vs  SEARCHING</vt:lpstr>
      <vt:lpstr>PowerPoint Presentation</vt:lpstr>
      <vt:lpstr>PowerPoint Presentation</vt:lpstr>
      <vt:lpstr>PowerPoint Presentation</vt:lpstr>
      <vt:lpstr>SHOPPING ANNUITY STRATEGY MATCHING   vs  SEARCHING</vt:lpstr>
      <vt:lpstr>PowerPoint Presentation</vt:lpstr>
      <vt:lpstr>PowerPoint Presentation</vt:lpstr>
      <vt:lpstr>PowerPoint Presentation</vt:lpstr>
      <vt:lpstr>SHOPPING ANNUITY STRATEGY MATCHING   vs  SEARCHING</vt:lpstr>
      <vt:lpstr>PowerPoint Presentation</vt:lpstr>
      <vt:lpstr>PowerPoint Presentation</vt:lpstr>
    </vt:vector>
  </TitlesOfParts>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API Manager</dc:title>
  <dc:subject/>
  <dc:creator>Michael Brady</dc:creator>
  <cp:keywords/>
  <dc:description/>
  <cp:lastModifiedBy>Dennis Chan</cp:lastModifiedBy>
  <cp:revision>589</cp:revision>
  <cp:lastPrinted>2018-04-17T12:34:52Z</cp:lastPrinted>
  <dcterms:created xsi:type="dcterms:W3CDTF">2017-10-19T20:44:18Z</dcterms:created>
  <dcterms:modified xsi:type="dcterms:W3CDTF">2018-05-16T07:59:56Z</dcterms:modified>
  <cp:category/>
</cp:coreProperties>
</file>